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7"/>
  </p:notesMasterIdLst>
  <p:sldIdLst>
    <p:sldId id="380" r:id="rId2"/>
    <p:sldId id="290" r:id="rId3"/>
    <p:sldId id="262" r:id="rId4"/>
    <p:sldId id="2076136966" r:id="rId5"/>
    <p:sldId id="281" r:id="rId6"/>
    <p:sldId id="282" r:id="rId7"/>
    <p:sldId id="2076137059" r:id="rId8"/>
    <p:sldId id="2076137014" r:id="rId9"/>
    <p:sldId id="2076137015" r:id="rId10"/>
    <p:sldId id="2076137303" r:id="rId11"/>
    <p:sldId id="2076136801" r:id="rId12"/>
    <p:sldId id="2076136968" r:id="rId13"/>
    <p:sldId id="1591" r:id="rId14"/>
    <p:sldId id="2076137019" r:id="rId15"/>
    <p:sldId id="2076137316" r:id="rId16"/>
    <p:sldId id="2076137317" r:id="rId17"/>
    <p:sldId id="2076137318" r:id="rId18"/>
    <p:sldId id="2076137319" r:id="rId19"/>
    <p:sldId id="2076137320" r:id="rId20"/>
    <p:sldId id="2076137044" r:id="rId21"/>
    <p:sldId id="2076137053" r:id="rId22"/>
    <p:sldId id="2076136998" r:id="rId23"/>
    <p:sldId id="2076136999" r:id="rId24"/>
    <p:sldId id="10647" r:id="rId25"/>
    <p:sldId id="1505" r:id="rId26"/>
    <p:sldId id="10656" r:id="rId27"/>
    <p:sldId id="10650" r:id="rId28"/>
    <p:sldId id="10651" r:id="rId29"/>
    <p:sldId id="2076137304" r:id="rId30"/>
    <p:sldId id="2076136982" r:id="rId31"/>
    <p:sldId id="2076137057" r:id="rId32"/>
    <p:sldId id="2076136994" r:id="rId33"/>
    <p:sldId id="2076137055" r:id="rId34"/>
    <p:sldId id="2076137056" r:id="rId35"/>
    <p:sldId id="2076137054" r:id="rId36"/>
    <p:sldId id="2076137058" r:id="rId37"/>
    <p:sldId id="2076136985" r:id="rId38"/>
    <p:sldId id="2076137047" r:id="rId39"/>
    <p:sldId id="284" r:id="rId40"/>
    <p:sldId id="2076137030" r:id="rId41"/>
    <p:sldId id="291" r:id="rId42"/>
    <p:sldId id="292" r:id="rId43"/>
    <p:sldId id="2076136996" r:id="rId44"/>
    <p:sldId id="2076136997" r:id="rId45"/>
    <p:sldId id="2076137045" r:id="rId46"/>
    <p:sldId id="2076137024" r:id="rId47"/>
    <p:sldId id="2076137025" r:id="rId48"/>
    <p:sldId id="2076136975" r:id="rId49"/>
    <p:sldId id="2076137026" r:id="rId50"/>
    <p:sldId id="2076137027" r:id="rId51"/>
    <p:sldId id="2076137046" r:id="rId52"/>
    <p:sldId id="2076137001" r:id="rId53"/>
    <p:sldId id="2076137005" r:id="rId54"/>
    <p:sldId id="2076137007" r:id="rId55"/>
    <p:sldId id="2076137003" r:id="rId56"/>
    <p:sldId id="2076137004" r:id="rId57"/>
    <p:sldId id="2076137049" r:id="rId58"/>
    <p:sldId id="2076137033" r:id="rId59"/>
    <p:sldId id="2076137034" r:id="rId60"/>
    <p:sldId id="2076137035" r:id="rId61"/>
    <p:sldId id="2076137036" r:id="rId62"/>
    <p:sldId id="2076137037" r:id="rId63"/>
    <p:sldId id="2076137038" r:id="rId64"/>
    <p:sldId id="2076137039" r:id="rId65"/>
    <p:sldId id="207613705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2283"/>
    <a:srgbClr val="6BC6E8"/>
    <a:srgbClr val="E7E9EA"/>
    <a:srgbClr val="DBDBDD"/>
    <a:srgbClr val="DA42AB"/>
    <a:srgbClr val="06AED0"/>
    <a:srgbClr val="E6AD45"/>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17" autoAdjust="0"/>
    <p:restoredTop sz="76963"/>
  </p:normalViewPr>
  <p:slideViewPr>
    <p:cSldViewPr snapToGrid="0" snapToObjects="1">
      <p:cViewPr varScale="1">
        <p:scale>
          <a:sx n="157" d="100"/>
          <a:sy n="157" d="100"/>
        </p:scale>
        <p:origin x="334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2/26/21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azor.ne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a:t>
            </a:fld>
            <a:endParaRPr lang="en-US"/>
          </a:p>
        </p:txBody>
      </p:sp>
    </p:spTree>
    <p:extLst>
      <p:ext uri="{BB962C8B-B14F-4D97-AF65-F5344CB8AC3E}">
        <p14:creationId xmlns:p14="http://schemas.microsoft.com/office/powerpoint/2010/main" val="207756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maddy</a:t>
            </a:r>
          </a:p>
        </p:txBody>
      </p:sp>
      <p:sp>
        <p:nvSpPr>
          <p:cNvPr id="4" name="Slide Number Placeholder 3"/>
          <p:cNvSpPr>
            <a:spLocks noGrp="1"/>
          </p:cNvSpPr>
          <p:nvPr>
            <p:ph type="sldNum" sz="quarter" idx="5"/>
          </p:nvPr>
        </p:nvSpPr>
        <p:spPr/>
        <p:txBody>
          <a:bodyPr/>
          <a:lstStyle/>
          <a:p>
            <a:fld id="{CC294CD5-0ABA-474F-87AD-1C7F4F1D3CC3}" type="slidenum">
              <a:rPr lang="en-US" smtClean="0"/>
              <a:t>19</a:t>
            </a:fld>
            <a:endParaRPr lang="en-US"/>
          </a:p>
        </p:txBody>
      </p:sp>
    </p:spTree>
    <p:extLst>
      <p:ext uri="{BB962C8B-B14F-4D97-AF65-F5344CB8AC3E}">
        <p14:creationId xmlns:p14="http://schemas.microsoft.com/office/powerpoint/2010/main" val="122441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 </a:t>
            </a:r>
            <a:r>
              <a:rPr lang="es-ES" dirty="0" err="1"/>
              <a:t>Xamarin.Forms</a:t>
            </a:r>
            <a:r>
              <a:rPr lang="es-ES" dirty="0"/>
              <a:t>, </a:t>
            </a:r>
            <a:r>
              <a:rPr lang="es-ES" dirty="0" err="1"/>
              <a:t>the</a:t>
            </a:r>
            <a:r>
              <a:rPr lang="es-ES" dirty="0"/>
              <a:t> </a:t>
            </a:r>
            <a:r>
              <a:rPr lang="es-ES" dirty="0" err="1"/>
              <a:t>Renderers</a:t>
            </a:r>
            <a:r>
              <a:rPr lang="es-ES" dirty="0"/>
              <a:t> are </a:t>
            </a:r>
            <a:r>
              <a:rPr lang="es-ES" dirty="0" err="1"/>
              <a:t>tightly</a:t>
            </a:r>
            <a:r>
              <a:rPr lang="es-ES" dirty="0"/>
              <a:t> </a:t>
            </a:r>
            <a:r>
              <a:rPr lang="es-ES" dirty="0" err="1"/>
              <a:t>couple</a:t>
            </a:r>
            <a:r>
              <a:rPr lang="es-ES" dirty="0"/>
              <a:t> to </a:t>
            </a:r>
            <a:r>
              <a:rPr lang="es-ES" dirty="0" err="1"/>
              <a:t>Xamarin.Forms</a:t>
            </a:r>
            <a:r>
              <a:rPr lang="es-ES" dirty="0"/>
              <a:t> </a:t>
            </a:r>
            <a:r>
              <a:rPr lang="es-ES" dirty="0" err="1"/>
              <a:t>components</a:t>
            </a:r>
            <a:r>
              <a:rPr lang="es-ES" dirty="0"/>
              <a:t>.</a:t>
            </a:r>
          </a:p>
          <a:p>
            <a:r>
              <a:rPr lang="es-ES" dirty="0"/>
              <a:t>In </a:t>
            </a:r>
            <a:r>
              <a:rPr lang="es-ES" dirty="0" err="1"/>
              <a:t>the</a:t>
            </a:r>
            <a:r>
              <a:rPr lang="es-ES" dirty="0"/>
              <a:t> </a:t>
            </a:r>
            <a:r>
              <a:rPr lang="es-ES" dirty="0" err="1"/>
              <a:t>ButtonRenderer</a:t>
            </a:r>
            <a:r>
              <a:rPr lang="es-ES" dirty="0"/>
              <a:t>, </a:t>
            </a:r>
            <a:r>
              <a:rPr lang="es-ES" dirty="0" err="1"/>
              <a:t>have</a:t>
            </a:r>
            <a:r>
              <a:rPr lang="es-ES" dirty="0"/>
              <a:t> </a:t>
            </a:r>
            <a:r>
              <a:rPr lang="es-ES" dirty="0" err="1"/>
              <a:t>several</a:t>
            </a:r>
            <a:r>
              <a:rPr lang="es-ES" dirty="0"/>
              <a:t> </a:t>
            </a:r>
            <a:r>
              <a:rPr lang="es-ES" dirty="0" err="1"/>
              <a:t>references</a:t>
            </a:r>
            <a:r>
              <a:rPr lang="es-ES" dirty="0"/>
              <a:t> to a </a:t>
            </a:r>
            <a:r>
              <a:rPr lang="es-ES" dirty="0" err="1"/>
              <a:t>Xamarin.Forms</a:t>
            </a:r>
            <a:r>
              <a:rPr lang="es-ES" dirty="0"/>
              <a:t> </a:t>
            </a:r>
            <a:r>
              <a:rPr lang="es-ES" dirty="0" err="1"/>
              <a:t>Button</a:t>
            </a:r>
            <a:r>
              <a:rPr lang="es-ES" dirty="0"/>
              <a:t> </a:t>
            </a:r>
            <a:r>
              <a:rPr lang="es-ES" dirty="0" err="1"/>
              <a:t>which</a:t>
            </a:r>
            <a:r>
              <a:rPr lang="es-ES" dirty="0"/>
              <a:t> </a:t>
            </a:r>
            <a:r>
              <a:rPr lang="es-ES" dirty="0" err="1"/>
              <a:t>is</a:t>
            </a:r>
            <a:r>
              <a:rPr lang="es-ES" dirty="0"/>
              <a:t> a </a:t>
            </a:r>
            <a:r>
              <a:rPr lang="es-ES" dirty="0" err="1"/>
              <a:t>bindable</a:t>
            </a:r>
            <a:r>
              <a:rPr lang="es-ES" dirty="0"/>
              <a:t> </a:t>
            </a:r>
            <a:r>
              <a:rPr lang="es-ES" dirty="0" err="1"/>
              <a:t>object</a:t>
            </a:r>
            <a:r>
              <a:rPr lang="es-ES" dirty="0"/>
              <a:t> </a:t>
            </a:r>
            <a:r>
              <a:rPr lang="es-ES" dirty="0" err="1"/>
              <a:t>implementing</a:t>
            </a:r>
            <a:r>
              <a:rPr lang="es-ES" dirty="0"/>
              <a:t> </a:t>
            </a:r>
            <a:r>
              <a:rPr lang="es-ES" dirty="0" err="1"/>
              <a:t>INotifyPropertyChanged</a:t>
            </a:r>
            <a:r>
              <a:rPr lang="es-ES" dirty="0"/>
              <a:t>, etc.</a:t>
            </a:r>
          </a:p>
          <a:p>
            <a:endParaRPr lang="es-ES" dirty="0"/>
          </a:p>
          <a:p>
            <a:r>
              <a:rPr lang="es-ES" dirty="0" err="1"/>
              <a:t>The</a:t>
            </a:r>
            <a:r>
              <a:rPr lang="es-ES" dirty="0"/>
              <a:t> </a:t>
            </a:r>
            <a:r>
              <a:rPr lang="es-ES" dirty="0" err="1"/>
              <a:t>other</a:t>
            </a:r>
            <a:r>
              <a:rPr lang="es-ES" dirty="0"/>
              <a:t> </a:t>
            </a:r>
            <a:r>
              <a:rPr lang="es-ES" dirty="0" err="1"/>
              <a:t>topic</a:t>
            </a:r>
            <a:r>
              <a:rPr lang="es-ES" dirty="0"/>
              <a:t> </a:t>
            </a:r>
            <a:r>
              <a:rPr lang="es-ES" dirty="0" err="1"/>
              <a:t>is</a:t>
            </a:r>
            <a:r>
              <a:rPr lang="es-ES" dirty="0"/>
              <a:t>, </a:t>
            </a:r>
            <a:r>
              <a:rPr lang="es-ES" dirty="0" err="1"/>
              <a:t>the</a:t>
            </a:r>
            <a:r>
              <a:rPr lang="es-ES" dirty="0"/>
              <a:t> </a:t>
            </a:r>
            <a:r>
              <a:rPr lang="es-ES" dirty="0" err="1"/>
              <a:t>Xamarin.Forms</a:t>
            </a:r>
            <a:r>
              <a:rPr lang="es-ES" dirty="0"/>
              <a:t> Registrar </a:t>
            </a:r>
            <a:r>
              <a:rPr lang="es-ES" dirty="0" err="1"/>
              <a:t>where</a:t>
            </a:r>
            <a:r>
              <a:rPr lang="es-ES" dirty="0"/>
              <a:t> </a:t>
            </a:r>
            <a:r>
              <a:rPr lang="es-ES" dirty="0" err="1"/>
              <a:t>register</a:t>
            </a:r>
            <a:r>
              <a:rPr lang="es-ES" dirty="0"/>
              <a:t> </a:t>
            </a:r>
            <a:r>
              <a:rPr lang="es-ES" dirty="0" err="1"/>
              <a:t>the</a:t>
            </a:r>
            <a:r>
              <a:rPr lang="es-ES" dirty="0"/>
              <a:t> </a:t>
            </a:r>
            <a:r>
              <a:rPr lang="es-ES" dirty="0" err="1"/>
              <a:t>available</a:t>
            </a:r>
            <a:r>
              <a:rPr lang="es-ES" dirty="0"/>
              <a:t> </a:t>
            </a:r>
            <a:r>
              <a:rPr lang="es-ES" dirty="0" err="1"/>
              <a:t>renderers</a:t>
            </a:r>
            <a:r>
              <a:rPr lang="es-ES" dirty="0"/>
              <a:t>, etc. In </a:t>
            </a:r>
            <a:r>
              <a:rPr lang="es-ES" dirty="0" err="1"/>
              <a:t>this</a:t>
            </a:r>
            <a:r>
              <a:rPr lang="es-ES" dirty="0"/>
              <a:t> case, use </a:t>
            </a:r>
            <a:r>
              <a:rPr lang="es-ES" dirty="0" err="1"/>
              <a:t>assembly</a:t>
            </a:r>
            <a:r>
              <a:rPr lang="es-ES" dirty="0"/>
              <a:t> </a:t>
            </a:r>
            <a:r>
              <a:rPr lang="es-ES" dirty="0" err="1"/>
              <a:t>scanning</a:t>
            </a:r>
            <a:r>
              <a:rPr lang="es-ES" dirty="0"/>
              <a:t> and </a:t>
            </a:r>
            <a:r>
              <a:rPr lang="es-ES" dirty="0" err="1"/>
              <a:t>it</a:t>
            </a:r>
            <a:r>
              <a:rPr lang="es-ES" dirty="0"/>
              <a:t> </a:t>
            </a:r>
            <a:r>
              <a:rPr lang="es-ES" dirty="0" err="1"/>
              <a:t>is</a:t>
            </a:r>
            <a:r>
              <a:rPr lang="es-ES" dirty="0"/>
              <a:t> </a:t>
            </a:r>
            <a:r>
              <a:rPr lang="es-ES" dirty="0" err="1"/>
              <a:t>really</a:t>
            </a:r>
            <a:r>
              <a:rPr lang="es-ES" dirty="0"/>
              <a:t> </a:t>
            </a:r>
            <a:r>
              <a:rPr lang="es-ES" dirty="0" err="1"/>
              <a:t>slow</a:t>
            </a:r>
            <a:r>
              <a:rPr lang="es-ES" dirty="0"/>
              <a:t>.</a:t>
            </a:r>
          </a:p>
          <a:p>
            <a:r>
              <a:rPr lang="es-ES" dirty="0" err="1"/>
              <a:t>What</a:t>
            </a:r>
            <a:r>
              <a:rPr lang="es-ES" dirty="0"/>
              <a:t> </a:t>
            </a:r>
            <a:r>
              <a:rPr lang="es-ES" dirty="0" err="1"/>
              <a:t>happens</a:t>
            </a:r>
            <a:r>
              <a:rPr lang="es-ES" dirty="0"/>
              <a:t> </a:t>
            </a:r>
            <a:r>
              <a:rPr lang="es-ES" dirty="0" err="1"/>
              <a:t>is</a:t>
            </a:r>
            <a:r>
              <a:rPr lang="es-ES" dirty="0"/>
              <a:t> </a:t>
            </a:r>
            <a:r>
              <a:rPr lang="es-ES" dirty="0" err="1"/>
              <a:t>basically</a:t>
            </a:r>
            <a:r>
              <a:rPr lang="es-ES" dirty="0"/>
              <a:t>, </a:t>
            </a:r>
            <a:r>
              <a:rPr lang="es-ES" dirty="0" err="1"/>
              <a:t>Xamarin.Forms</a:t>
            </a:r>
            <a:r>
              <a:rPr lang="es-ES" dirty="0"/>
              <a:t> </a:t>
            </a:r>
            <a:r>
              <a:rPr lang="es-ES" dirty="0" err="1"/>
              <a:t>goes</a:t>
            </a:r>
            <a:r>
              <a:rPr lang="es-ES" dirty="0"/>
              <a:t> </a:t>
            </a:r>
            <a:r>
              <a:rPr lang="es-ES" dirty="0" err="1"/>
              <a:t>through</a:t>
            </a:r>
            <a:r>
              <a:rPr lang="es-ES" dirty="0"/>
              <a:t> and </a:t>
            </a:r>
            <a:r>
              <a:rPr lang="es-ES" dirty="0" err="1"/>
              <a:t>scans</a:t>
            </a:r>
            <a:r>
              <a:rPr lang="es-ES" dirty="0"/>
              <a:t> </a:t>
            </a:r>
            <a:r>
              <a:rPr lang="es-ES" dirty="0" err="1"/>
              <a:t>all</a:t>
            </a:r>
            <a:r>
              <a:rPr lang="es-ES" dirty="0"/>
              <a:t> </a:t>
            </a:r>
            <a:r>
              <a:rPr lang="es-ES" dirty="0" err="1"/>
              <a:t>your</a:t>
            </a:r>
            <a:r>
              <a:rPr lang="es-ES" dirty="0"/>
              <a:t> </a:t>
            </a:r>
            <a:r>
              <a:rPr lang="es-ES" dirty="0" err="1"/>
              <a:t>assemblies</a:t>
            </a:r>
            <a:r>
              <a:rPr lang="es-ES" dirty="0"/>
              <a:t> </a:t>
            </a:r>
            <a:r>
              <a:rPr lang="es-ES" dirty="0" err="1"/>
              <a:t>for</a:t>
            </a:r>
            <a:r>
              <a:rPr lang="es-ES" dirty="0"/>
              <a:t> </a:t>
            </a:r>
            <a:r>
              <a:rPr lang="es-ES" dirty="0" err="1"/>
              <a:t>assembly</a:t>
            </a:r>
            <a:r>
              <a:rPr lang="es-ES" dirty="0"/>
              <a:t> </a:t>
            </a:r>
            <a:r>
              <a:rPr lang="es-ES" dirty="0" err="1"/>
              <a:t>attributes</a:t>
            </a:r>
            <a:r>
              <a:rPr lang="es-ES" dirty="0"/>
              <a:t> and </a:t>
            </a:r>
            <a:r>
              <a:rPr lang="es-ES" dirty="0" err="1"/>
              <a:t>then</a:t>
            </a:r>
            <a:r>
              <a:rPr lang="es-ES" dirty="0"/>
              <a:t> </a:t>
            </a:r>
            <a:r>
              <a:rPr lang="es-ES" dirty="0" err="1"/>
              <a:t>automatically</a:t>
            </a:r>
            <a:r>
              <a:rPr lang="es-ES" dirty="0"/>
              <a:t> </a:t>
            </a:r>
            <a:r>
              <a:rPr lang="es-ES" dirty="0" err="1"/>
              <a:t>registers</a:t>
            </a:r>
            <a:r>
              <a:rPr lang="es-ES" dirty="0"/>
              <a:t> to </a:t>
            </a:r>
            <a:r>
              <a:rPr lang="es-ES" dirty="0" err="1"/>
              <a:t>the</a:t>
            </a:r>
            <a:r>
              <a:rPr lang="es-ES" dirty="0"/>
              <a:t> </a:t>
            </a:r>
            <a:r>
              <a:rPr lang="es-ES" dirty="0" err="1"/>
              <a:t>framework</a:t>
            </a:r>
            <a:r>
              <a:rPr lang="es-ES" dirty="0"/>
              <a:t>, and </a:t>
            </a:r>
          </a:p>
          <a:p>
            <a:r>
              <a:rPr lang="es-ES" dirty="0" err="1"/>
              <a:t>Allow</a:t>
            </a:r>
            <a:r>
              <a:rPr lang="es-ES" dirty="0"/>
              <a:t> to use </a:t>
            </a:r>
            <a:r>
              <a:rPr lang="es-ES" dirty="0" err="1"/>
              <a:t>that</a:t>
            </a:r>
            <a:r>
              <a:rPr lang="es-ES" dirty="0"/>
              <a:t> </a:t>
            </a:r>
            <a:r>
              <a:rPr lang="es-ES" dirty="0" err="1"/>
              <a:t>components</a:t>
            </a:r>
            <a:r>
              <a:rPr lang="es-ES" dirty="0"/>
              <a:t>.</a:t>
            </a:r>
          </a:p>
          <a:p>
            <a:r>
              <a:rPr lang="es-ES" dirty="0" err="1"/>
              <a:t>This</a:t>
            </a:r>
            <a:r>
              <a:rPr lang="es-ES" dirty="0"/>
              <a:t> </a:t>
            </a:r>
            <a:r>
              <a:rPr lang="es-ES" dirty="0" err="1"/>
              <a:t>is</a:t>
            </a:r>
            <a:r>
              <a:rPr lang="es-ES" dirty="0"/>
              <a:t> </a:t>
            </a:r>
            <a:r>
              <a:rPr lang="es-ES" dirty="0" err="1"/>
              <a:t>great</a:t>
            </a:r>
            <a:r>
              <a:rPr lang="es-ES" dirty="0"/>
              <a:t> </a:t>
            </a:r>
            <a:r>
              <a:rPr lang="es-ES" dirty="0" err="1"/>
              <a:t>because</a:t>
            </a:r>
            <a:r>
              <a:rPr lang="es-ES" dirty="0"/>
              <a:t> </a:t>
            </a:r>
            <a:r>
              <a:rPr lang="es-ES" dirty="0" err="1"/>
              <a:t>is</a:t>
            </a:r>
            <a:r>
              <a:rPr lang="es-ES" dirty="0"/>
              <a:t> </a:t>
            </a:r>
            <a:r>
              <a:rPr lang="es-ES" dirty="0" err="1"/>
              <a:t>easy</a:t>
            </a:r>
            <a:r>
              <a:rPr lang="es-ES" dirty="0"/>
              <a:t> to use, and try to </a:t>
            </a:r>
            <a:r>
              <a:rPr lang="es-ES" dirty="0" err="1"/>
              <a:t>remove</a:t>
            </a:r>
            <a:r>
              <a:rPr lang="es-ES" dirty="0"/>
              <a:t> </a:t>
            </a:r>
            <a:r>
              <a:rPr lang="es-ES" dirty="0" err="1"/>
              <a:t>some</a:t>
            </a:r>
            <a:r>
              <a:rPr lang="es-ES" dirty="0"/>
              <a:t> </a:t>
            </a:r>
            <a:r>
              <a:rPr lang="es-ES" dirty="0" err="1"/>
              <a:t>requirements</a:t>
            </a:r>
            <a:r>
              <a:rPr lang="es-ES" dirty="0"/>
              <a:t> </a:t>
            </a:r>
            <a:r>
              <a:rPr lang="es-ES" dirty="0" err="1"/>
              <a:t>from</a:t>
            </a:r>
            <a:r>
              <a:rPr lang="es-ES" dirty="0"/>
              <a:t> </a:t>
            </a:r>
            <a:r>
              <a:rPr lang="es-ES" dirty="0" err="1"/>
              <a:t>the</a:t>
            </a:r>
            <a:r>
              <a:rPr lang="es-ES" dirty="0"/>
              <a:t> </a:t>
            </a:r>
            <a:r>
              <a:rPr lang="es-ES" dirty="0" err="1"/>
              <a:t>user</a:t>
            </a:r>
            <a:r>
              <a:rPr lang="es-ES" dirty="0"/>
              <a:t>, </a:t>
            </a:r>
            <a:r>
              <a:rPr lang="es-ES" dirty="0" err="1"/>
              <a:t>but</a:t>
            </a:r>
            <a:r>
              <a:rPr lang="es-ES" dirty="0"/>
              <a:t> </a:t>
            </a:r>
            <a:r>
              <a:rPr lang="es-ES" dirty="0" err="1"/>
              <a:t>impact</a:t>
            </a:r>
            <a:r>
              <a:rPr lang="es-ES" dirty="0"/>
              <a:t> in </a:t>
            </a:r>
            <a:r>
              <a:rPr lang="es-ES" dirty="0" err="1"/>
              <a:t>the</a:t>
            </a:r>
            <a:r>
              <a:rPr lang="es-ES" dirty="0"/>
              <a:t> performance.</a:t>
            </a:r>
          </a:p>
          <a:p>
            <a:endParaRPr lang="es-ES" dirty="0"/>
          </a:p>
          <a:p>
            <a:r>
              <a:rPr lang="es-ES" dirty="0" err="1"/>
              <a:t>The</a:t>
            </a:r>
            <a:r>
              <a:rPr lang="es-ES" dirty="0"/>
              <a:t> </a:t>
            </a:r>
            <a:r>
              <a:rPr lang="es-ES" dirty="0" err="1"/>
              <a:t>third</a:t>
            </a:r>
            <a:r>
              <a:rPr lang="es-ES" dirty="0"/>
              <a:t> </a:t>
            </a:r>
            <a:r>
              <a:rPr lang="es-ES" dirty="0" err="1"/>
              <a:t>topic</a:t>
            </a:r>
            <a:r>
              <a:rPr lang="es-ES" dirty="0"/>
              <a:t> </a:t>
            </a:r>
            <a:r>
              <a:rPr lang="es-ES" dirty="0" err="1"/>
              <a:t>is</a:t>
            </a:r>
            <a:r>
              <a:rPr lang="es-ES" dirty="0"/>
              <a:t>, in </a:t>
            </a:r>
            <a:r>
              <a:rPr lang="es-ES" dirty="0" err="1"/>
              <a:t>some</a:t>
            </a:r>
            <a:r>
              <a:rPr lang="es-ES" dirty="0"/>
              <a:t> cases </a:t>
            </a:r>
            <a:r>
              <a:rPr lang="es-ES" dirty="0" err="1"/>
              <a:t>is</a:t>
            </a:r>
            <a:r>
              <a:rPr lang="es-ES" dirty="0"/>
              <a:t> </a:t>
            </a:r>
            <a:r>
              <a:rPr lang="es-ES" dirty="0" err="1"/>
              <a:t>really</a:t>
            </a:r>
            <a:r>
              <a:rPr lang="es-ES" dirty="0"/>
              <a:t> </a:t>
            </a:r>
            <a:r>
              <a:rPr lang="es-ES" dirty="0" err="1"/>
              <a:t>complex</a:t>
            </a:r>
            <a:r>
              <a:rPr lang="es-ES" dirty="0"/>
              <a:t> to </a:t>
            </a:r>
            <a:r>
              <a:rPr lang="es-ES" dirty="0" err="1"/>
              <a:t>reach</a:t>
            </a:r>
            <a:r>
              <a:rPr lang="es-ES" dirty="0"/>
              <a:t> </a:t>
            </a:r>
            <a:r>
              <a:rPr lang="es-ES" dirty="0" err="1"/>
              <a:t>the</a:t>
            </a:r>
            <a:r>
              <a:rPr lang="es-ES" dirty="0"/>
              <a:t> </a:t>
            </a:r>
            <a:r>
              <a:rPr lang="es-ES" dirty="0" err="1"/>
              <a:t>native</a:t>
            </a:r>
            <a:r>
              <a:rPr lang="es-ES" dirty="0"/>
              <a:t> </a:t>
            </a:r>
            <a:r>
              <a:rPr lang="es-ES" dirty="0" err="1"/>
              <a:t>platform</a:t>
            </a:r>
            <a:r>
              <a:rPr lang="es-ES" dirty="0"/>
              <a:t> </a:t>
            </a:r>
            <a:r>
              <a:rPr lang="es-ES" dirty="0" err="1"/>
              <a:t>from</a:t>
            </a:r>
            <a:r>
              <a:rPr lang="es-ES" dirty="0"/>
              <a:t> </a:t>
            </a:r>
            <a:r>
              <a:rPr lang="es-ES" dirty="0" err="1"/>
              <a:t>cross</a:t>
            </a:r>
            <a:r>
              <a:rPr lang="es-ES" dirty="0"/>
              <a:t> </a:t>
            </a:r>
            <a:r>
              <a:rPr lang="es-ES" dirty="0" err="1"/>
              <a:t>platform</a:t>
            </a:r>
            <a:r>
              <a:rPr lang="es-ES" dirty="0"/>
              <a:t> </a:t>
            </a:r>
            <a:r>
              <a:rPr lang="es-ES" dirty="0" err="1"/>
              <a:t>code</a:t>
            </a:r>
            <a:r>
              <a:rPr lang="es-ES" dirty="0"/>
              <a:t>.</a:t>
            </a:r>
          </a:p>
          <a:p>
            <a:r>
              <a:rPr lang="es-ES" dirty="0" err="1"/>
              <a:t>Mainly</a:t>
            </a:r>
            <a:r>
              <a:rPr lang="es-ES" dirty="0"/>
              <a:t>, </a:t>
            </a:r>
            <a:r>
              <a:rPr lang="es-ES" dirty="0" err="1"/>
              <a:t>because</a:t>
            </a:r>
            <a:r>
              <a:rPr lang="es-ES" dirty="0"/>
              <a:t> </a:t>
            </a:r>
            <a:r>
              <a:rPr lang="es-ES" dirty="0" err="1"/>
              <a:t>the</a:t>
            </a:r>
            <a:r>
              <a:rPr lang="es-ES" dirty="0"/>
              <a:t> </a:t>
            </a:r>
            <a:r>
              <a:rPr lang="es-ES" dirty="0" err="1"/>
              <a:t>way</a:t>
            </a:r>
            <a:r>
              <a:rPr lang="es-ES" dirty="0"/>
              <a:t> </a:t>
            </a:r>
            <a:r>
              <a:rPr lang="es-ES" dirty="0" err="1"/>
              <a:t>that</a:t>
            </a:r>
            <a:r>
              <a:rPr lang="es-ES" dirty="0"/>
              <a:t> </a:t>
            </a:r>
            <a:r>
              <a:rPr lang="es-ES" dirty="0" err="1"/>
              <a:t>dependency</a:t>
            </a:r>
            <a:r>
              <a:rPr lang="es-ES" dirty="0"/>
              <a:t> </a:t>
            </a:r>
            <a:r>
              <a:rPr lang="es-ES" dirty="0" err="1"/>
              <a:t>tree</a:t>
            </a:r>
            <a:r>
              <a:rPr lang="es-ES" dirty="0"/>
              <a:t> </a:t>
            </a:r>
            <a:r>
              <a:rPr lang="es-ES" dirty="0" err="1"/>
              <a:t>works</a:t>
            </a:r>
            <a:r>
              <a:rPr lang="es-ES" dirty="0"/>
              <a:t>. </a:t>
            </a:r>
            <a:r>
              <a:rPr lang="es-ES" dirty="0" err="1"/>
              <a:t>The</a:t>
            </a:r>
            <a:r>
              <a:rPr lang="es-ES" dirty="0"/>
              <a:t> </a:t>
            </a:r>
            <a:r>
              <a:rPr lang="es-ES" dirty="0" err="1"/>
              <a:t>button</a:t>
            </a:r>
            <a:r>
              <a:rPr lang="es-ES" dirty="0"/>
              <a:t> </a:t>
            </a:r>
            <a:r>
              <a:rPr lang="es-ES" dirty="0" err="1"/>
              <a:t>renderer</a:t>
            </a:r>
            <a:r>
              <a:rPr lang="es-ES" dirty="0"/>
              <a:t> </a:t>
            </a:r>
            <a:r>
              <a:rPr lang="es-ES" dirty="0" err="1"/>
              <a:t>depends</a:t>
            </a:r>
            <a:r>
              <a:rPr lang="es-ES" dirty="0"/>
              <a:t> </a:t>
            </a:r>
            <a:r>
              <a:rPr lang="es-ES" dirty="0" err="1"/>
              <a:t>on</a:t>
            </a:r>
            <a:r>
              <a:rPr lang="es-ES" dirty="0"/>
              <a:t> </a:t>
            </a:r>
            <a:r>
              <a:rPr lang="es-ES" dirty="0" err="1"/>
              <a:t>button</a:t>
            </a:r>
            <a:r>
              <a:rPr lang="es-ES" dirty="0"/>
              <a:t> </a:t>
            </a:r>
            <a:r>
              <a:rPr lang="es-ES" dirty="0" err="1"/>
              <a:t>component</a:t>
            </a:r>
            <a:r>
              <a:rPr lang="es-ES" dirty="0"/>
              <a:t> so, </a:t>
            </a:r>
            <a:r>
              <a:rPr lang="es-ES" dirty="0" err="1"/>
              <a:t>the</a:t>
            </a:r>
            <a:r>
              <a:rPr lang="es-ES" dirty="0"/>
              <a:t> </a:t>
            </a:r>
            <a:r>
              <a:rPr lang="es-ES" dirty="0" err="1"/>
              <a:t>button</a:t>
            </a:r>
            <a:r>
              <a:rPr lang="es-ES" dirty="0"/>
              <a:t> has no concept of a </a:t>
            </a:r>
            <a:r>
              <a:rPr lang="es-ES" dirty="0" err="1"/>
              <a:t>renderer</a:t>
            </a:r>
            <a:r>
              <a:rPr lang="es-ES" dirty="0"/>
              <a:t>.</a:t>
            </a:r>
          </a:p>
          <a:p>
            <a:r>
              <a:rPr lang="es-ES" dirty="0" err="1"/>
              <a:t>When</a:t>
            </a:r>
            <a:r>
              <a:rPr lang="es-ES" dirty="0"/>
              <a:t> </a:t>
            </a:r>
            <a:r>
              <a:rPr lang="es-ES" dirty="0" err="1"/>
              <a:t>you</a:t>
            </a:r>
            <a:r>
              <a:rPr lang="es-ES" dirty="0"/>
              <a:t> are in </a:t>
            </a:r>
            <a:r>
              <a:rPr lang="es-ES" dirty="0" err="1"/>
              <a:t>the</a:t>
            </a:r>
            <a:r>
              <a:rPr lang="es-ES" dirty="0"/>
              <a:t> </a:t>
            </a:r>
            <a:r>
              <a:rPr lang="es-ES" dirty="0" err="1"/>
              <a:t>Button</a:t>
            </a:r>
            <a:r>
              <a:rPr lang="es-ES" dirty="0"/>
              <a:t> </a:t>
            </a:r>
            <a:r>
              <a:rPr lang="es-ES" dirty="0" err="1"/>
              <a:t>context</a:t>
            </a:r>
            <a:r>
              <a:rPr lang="es-ES" dirty="0"/>
              <a:t>, </a:t>
            </a:r>
            <a:r>
              <a:rPr lang="es-ES" dirty="0" err="1"/>
              <a:t>have</a:t>
            </a:r>
            <a:r>
              <a:rPr lang="es-ES" dirty="0"/>
              <a:t> no </a:t>
            </a:r>
            <a:r>
              <a:rPr lang="es-ES" dirty="0" err="1"/>
              <a:t>context</a:t>
            </a:r>
            <a:r>
              <a:rPr lang="es-ES" dirty="0"/>
              <a:t> </a:t>
            </a:r>
            <a:r>
              <a:rPr lang="es-ES" dirty="0" err="1"/>
              <a:t>or</a:t>
            </a:r>
            <a:r>
              <a:rPr lang="es-ES" dirty="0"/>
              <a:t> </a:t>
            </a:r>
            <a:r>
              <a:rPr lang="es-ES" dirty="0" err="1"/>
              <a:t>reference</a:t>
            </a:r>
            <a:r>
              <a:rPr lang="es-ES" dirty="0"/>
              <a:t> to </a:t>
            </a:r>
            <a:r>
              <a:rPr lang="es-ES" dirty="0" err="1"/>
              <a:t>the</a:t>
            </a:r>
            <a:r>
              <a:rPr lang="es-ES" dirty="0"/>
              <a:t> </a:t>
            </a:r>
            <a:r>
              <a:rPr lang="es-ES" dirty="0" err="1"/>
              <a:t>renderer</a:t>
            </a:r>
            <a:r>
              <a:rPr lang="es-ES" dirty="0"/>
              <a:t>. </a:t>
            </a:r>
          </a:p>
          <a:p>
            <a:r>
              <a:rPr lang="es-ES" dirty="0" err="1"/>
              <a:t>If</a:t>
            </a:r>
            <a:r>
              <a:rPr lang="es-ES" dirty="0"/>
              <a:t> </a:t>
            </a:r>
            <a:r>
              <a:rPr lang="es-ES" dirty="0" err="1"/>
              <a:t>you</a:t>
            </a:r>
            <a:r>
              <a:rPr lang="es-ES" dirty="0"/>
              <a:t> </a:t>
            </a:r>
            <a:r>
              <a:rPr lang="es-ES" dirty="0" err="1"/>
              <a:t>want</a:t>
            </a:r>
            <a:r>
              <a:rPr lang="es-ES" dirty="0"/>
              <a:t> to Access </a:t>
            </a:r>
            <a:r>
              <a:rPr lang="es-ES" dirty="0" err="1"/>
              <a:t>the</a:t>
            </a:r>
            <a:r>
              <a:rPr lang="es-ES" dirty="0"/>
              <a:t> </a:t>
            </a:r>
            <a:r>
              <a:rPr lang="es-ES" dirty="0" err="1"/>
              <a:t>native</a:t>
            </a:r>
            <a:r>
              <a:rPr lang="es-ES" dirty="0"/>
              <a:t> </a:t>
            </a:r>
            <a:r>
              <a:rPr lang="es-ES" dirty="0" err="1"/>
              <a:t>layer</a:t>
            </a:r>
            <a:r>
              <a:rPr lang="es-ES" dirty="0"/>
              <a:t>, </a:t>
            </a:r>
            <a:r>
              <a:rPr lang="es-ES" dirty="0" err="1"/>
              <a:t>you</a:t>
            </a:r>
            <a:r>
              <a:rPr lang="es-ES" dirty="0"/>
              <a:t> </a:t>
            </a:r>
            <a:r>
              <a:rPr lang="es-ES" dirty="0" err="1"/>
              <a:t>have</a:t>
            </a:r>
            <a:r>
              <a:rPr lang="es-ES" dirty="0"/>
              <a:t> </a:t>
            </a:r>
            <a:r>
              <a:rPr lang="es-ES" dirty="0" err="1"/>
              <a:t>different</a:t>
            </a:r>
            <a:r>
              <a:rPr lang="es-ES" dirty="0"/>
              <a:t> </a:t>
            </a:r>
            <a:r>
              <a:rPr lang="es-ES" dirty="0" err="1"/>
              <a:t>options</a:t>
            </a:r>
            <a:r>
              <a:rPr lang="es-ES" dirty="0"/>
              <a:t>. </a:t>
            </a:r>
            <a:r>
              <a:rPr lang="es-ES" dirty="0" err="1"/>
              <a:t>You</a:t>
            </a:r>
            <a:r>
              <a:rPr lang="es-ES" dirty="0"/>
              <a:t> can </a:t>
            </a:r>
            <a:r>
              <a:rPr lang="es-ES" dirty="0" err="1"/>
              <a:t>register</a:t>
            </a:r>
            <a:r>
              <a:rPr lang="es-ES" dirty="0"/>
              <a:t> </a:t>
            </a:r>
            <a:r>
              <a:rPr lang="es-ES" dirty="0" err="1"/>
              <a:t>your</a:t>
            </a:r>
            <a:r>
              <a:rPr lang="es-ES" dirty="0"/>
              <a:t> </a:t>
            </a:r>
            <a:r>
              <a:rPr lang="es-ES" dirty="0" err="1"/>
              <a:t>own</a:t>
            </a:r>
            <a:r>
              <a:rPr lang="es-ES" dirty="0"/>
              <a:t> </a:t>
            </a:r>
            <a:r>
              <a:rPr lang="es-ES" dirty="0" err="1"/>
              <a:t>custom</a:t>
            </a:r>
            <a:r>
              <a:rPr lang="es-ES" dirty="0"/>
              <a:t> </a:t>
            </a:r>
            <a:r>
              <a:rPr lang="es-ES" dirty="0" err="1"/>
              <a:t>renderer</a:t>
            </a:r>
            <a:r>
              <a:rPr lang="es-ES" dirty="0"/>
              <a:t> and </a:t>
            </a:r>
            <a:r>
              <a:rPr lang="es-ES" dirty="0" err="1"/>
              <a:t>interact</a:t>
            </a:r>
            <a:r>
              <a:rPr lang="es-ES" dirty="0"/>
              <a:t> </a:t>
            </a:r>
            <a:r>
              <a:rPr lang="es-ES" dirty="0" err="1"/>
              <a:t>with</a:t>
            </a:r>
            <a:r>
              <a:rPr lang="es-ES" dirty="0"/>
              <a:t> </a:t>
            </a:r>
            <a:r>
              <a:rPr lang="es-ES" dirty="0" err="1"/>
              <a:t>it</a:t>
            </a:r>
            <a:r>
              <a:rPr lang="es-ES" dirty="0"/>
              <a:t> </a:t>
            </a:r>
            <a:r>
              <a:rPr lang="es-ES" dirty="0" err="1"/>
              <a:t>or</a:t>
            </a:r>
            <a:r>
              <a:rPr lang="es-ES" dirty="0"/>
              <a:t>, use </a:t>
            </a:r>
            <a:r>
              <a:rPr lang="es-ES" dirty="0" err="1"/>
              <a:t>an</a:t>
            </a:r>
            <a:r>
              <a:rPr lang="es-ES" dirty="0"/>
              <a:t> API, </a:t>
            </a:r>
            <a:r>
              <a:rPr lang="es-ES" dirty="0" err="1"/>
              <a:t>that</a:t>
            </a:r>
            <a:r>
              <a:rPr lang="es-ES" dirty="0"/>
              <a:t> </a:t>
            </a:r>
            <a:r>
              <a:rPr lang="es-ES" dirty="0" err="1"/>
              <a:t>is</a:t>
            </a:r>
            <a:r>
              <a:rPr lang="es-ES" dirty="0"/>
              <a:t> </a:t>
            </a:r>
            <a:r>
              <a:rPr lang="es-ES" dirty="0" err="1"/>
              <a:t>great</a:t>
            </a:r>
            <a:r>
              <a:rPr lang="es-ES" dirty="0"/>
              <a:t> </a:t>
            </a:r>
            <a:r>
              <a:rPr lang="es-ES" dirty="0" err="1"/>
              <a:t>but</a:t>
            </a:r>
            <a:r>
              <a:rPr lang="es-ES" dirty="0"/>
              <a:t> </a:t>
            </a:r>
            <a:r>
              <a:rPr lang="es-ES" dirty="0" err="1"/>
              <a:t>very</a:t>
            </a:r>
            <a:r>
              <a:rPr lang="es-ES" dirty="0"/>
              <a:t> </a:t>
            </a:r>
            <a:r>
              <a:rPr lang="es-ES" dirty="0" err="1"/>
              <a:t>difficult</a:t>
            </a:r>
            <a:r>
              <a:rPr lang="es-ES" dirty="0"/>
              <a:t> to </a:t>
            </a:r>
            <a:r>
              <a:rPr lang="es-ES" dirty="0" err="1"/>
              <a:t>discover</a:t>
            </a:r>
            <a:r>
              <a:rPr lang="es-ES" dirty="0"/>
              <a:t>. I am </a:t>
            </a:r>
            <a:r>
              <a:rPr lang="es-ES" dirty="0" err="1"/>
              <a:t>talking</a:t>
            </a:r>
            <a:r>
              <a:rPr lang="es-ES" dirty="0"/>
              <a:t> </a:t>
            </a:r>
            <a:r>
              <a:rPr lang="es-ES" dirty="0" err="1"/>
              <a:t>about</a:t>
            </a:r>
            <a:r>
              <a:rPr lang="es-ES" dirty="0"/>
              <a:t> </a:t>
            </a:r>
            <a:r>
              <a:rPr lang="es-ES" dirty="0" err="1"/>
              <a:t>Platform</a:t>
            </a:r>
            <a:r>
              <a:rPr lang="es-ES" dirty="0"/>
              <a:t> </a:t>
            </a:r>
            <a:r>
              <a:rPr lang="es-ES" dirty="0" err="1"/>
              <a:t>Specifics</a:t>
            </a:r>
            <a:r>
              <a:rPr lang="es-ES" dirty="0"/>
              <a:t>. At </a:t>
            </a:r>
            <a:r>
              <a:rPr lang="es-ES" dirty="0" err="1"/>
              <a:t>the</a:t>
            </a:r>
            <a:r>
              <a:rPr lang="es-ES" dirty="0"/>
              <a:t> </a:t>
            </a:r>
            <a:r>
              <a:rPr lang="es-ES" dirty="0" err="1"/>
              <a:t>end</a:t>
            </a:r>
            <a:r>
              <a:rPr lang="es-ES" dirty="0"/>
              <a:t>, </a:t>
            </a:r>
            <a:r>
              <a:rPr lang="es-ES" dirty="0" err="1"/>
              <a:t>is</a:t>
            </a:r>
            <a:r>
              <a:rPr lang="es-ES" dirty="0"/>
              <a:t> </a:t>
            </a:r>
            <a:r>
              <a:rPr lang="es-ES" dirty="0" err="1"/>
              <a:t>not</a:t>
            </a:r>
            <a:r>
              <a:rPr lang="es-ES" dirty="0"/>
              <a:t> </a:t>
            </a:r>
            <a:r>
              <a:rPr lang="es-ES" dirty="0" err="1"/>
              <a:t>doing</a:t>
            </a:r>
            <a:r>
              <a:rPr lang="es-ES" dirty="0"/>
              <a:t> </a:t>
            </a:r>
            <a:r>
              <a:rPr lang="es-ES" dirty="0" err="1"/>
              <a:t>anything</a:t>
            </a:r>
            <a:r>
              <a:rPr lang="es-ES" dirty="0"/>
              <a:t> </a:t>
            </a:r>
            <a:r>
              <a:rPr lang="es-ES" dirty="0" err="1"/>
              <a:t>really</a:t>
            </a:r>
            <a:r>
              <a:rPr lang="es-ES" dirty="0"/>
              <a:t> </a:t>
            </a:r>
            <a:r>
              <a:rPr lang="es-ES" dirty="0" err="1"/>
              <a:t>special</a:t>
            </a:r>
            <a:r>
              <a:rPr lang="es-ES" dirty="0"/>
              <a:t>, </a:t>
            </a:r>
            <a:r>
              <a:rPr lang="es-ES" dirty="0" err="1"/>
              <a:t>just</a:t>
            </a:r>
            <a:r>
              <a:rPr lang="es-ES" dirty="0"/>
              <a:t> </a:t>
            </a:r>
            <a:r>
              <a:rPr lang="es-ES" dirty="0" err="1"/>
              <a:t>setting</a:t>
            </a:r>
            <a:r>
              <a:rPr lang="es-ES" dirty="0"/>
              <a:t> a </a:t>
            </a:r>
            <a:r>
              <a:rPr lang="es-ES" dirty="0" err="1"/>
              <a:t>cross</a:t>
            </a:r>
            <a:r>
              <a:rPr lang="es-ES" dirty="0"/>
              <a:t> </a:t>
            </a:r>
            <a:r>
              <a:rPr lang="es-ES" dirty="0" err="1"/>
              <a:t>platform</a:t>
            </a:r>
            <a:r>
              <a:rPr lang="es-ES" dirty="0"/>
              <a:t> </a:t>
            </a:r>
            <a:r>
              <a:rPr lang="es-ES" dirty="0" err="1"/>
              <a:t>pproperty</a:t>
            </a:r>
            <a:r>
              <a:rPr lang="es-ES" dirty="0"/>
              <a:t> to a </a:t>
            </a:r>
            <a:r>
              <a:rPr lang="es-ES" dirty="0" err="1"/>
              <a:t>native</a:t>
            </a:r>
            <a:r>
              <a:rPr lang="es-ES" dirty="0"/>
              <a:t> UI control </a:t>
            </a:r>
            <a:r>
              <a:rPr lang="es-ES" dirty="0" err="1"/>
              <a:t>property</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2/26/21 8:15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5624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2/26/21 8:15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61769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There</a:t>
            </a:r>
            <a:r>
              <a:rPr lang="es-ES" dirty="0"/>
              <a:t> are </a:t>
            </a:r>
            <a:r>
              <a:rPr lang="es-ES" dirty="0" err="1"/>
              <a:t>several</a:t>
            </a:r>
            <a:r>
              <a:rPr lang="es-ES" dirty="0"/>
              <a:t> ideas </a:t>
            </a:r>
            <a:r>
              <a:rPr lang="es-ES" dirty="0" err="1"/>
              <a:t>driving</a:t>
            </a:r>
            <a:r>
              <a:rPr lang="es-ES" dirty="0"/>
              <a:t> </a:t>
            </a:r>
            <a:r>
              <a:rPr lang="es-ES" dirty="0" err="1"/>
              <a:t>this</a:t>
            </a:r>
            <a:r>
              <a:rPr lang="es-ES" dirty="0"/>
              <a:t>, </a:t>
            </a:r>
            <a:r>
              <a:rPr lang="es-ES" dirty="0" err="1"/>
              <a:t>but</a:t>
            </a:r>
            <a:r>
              <a:rPr lang="es-ES" dirty="0"/>
              <a:t> </a:t>
            </a:r>
            <a:r>
              <a:rPr lang="es-ES" dirty="0" err="1"/>
              <a:t>one</a:t>
            </a:r>
            <a:r>
              <a:rPr lang="es-ES" dirty="0"/>
              <a:t> of </a:t>
            </a:r>
            <a:r>
              <a:rPr lang="es-ES" dirty="0" err="1"/>
              <a:t>the</a:t>
            </a:r>
            <a:r>
              <a:rPr lang="es-ES" dirty="0"/>
              <a:t> </a:t>
            </a:r>
            <a:r>
              <a:rPr lang="es-ES" dirty="0" err="1"/>
              <a:t>most</a:t>
            </a:r>
            <a:r>
              <a:rPr lang="es-ES" dirty="0"/>
              <a:t> </a:t>
            </a:r>
            <a:r>
              <a:rPr lang="es-ES" dirty="0" err="1"/>
              <a:t>important</a:t>
            </a:r>
            <a:r>
              <a:rPr lang="es-ES" dirty="0"/>
              <a:t> </a:t>
            </a:r>
            <a:r>
              <a:rPr lang="es-ES" dirty="0" err="1"/>
              <a:t>ones</a:t>
            </a:r>
            <a:r>
              <a:rPr lang="es-ES" dirty="0"/>
              <a:t> </a:t>
            </a:r>
            <a:r>
              <a:rPr lang="es-ES" dirty="0" err="1"/>
              <a:t>is</a:t>
            </a:r>
            <a:r>
              <a:rPr lang="es-ES" dirty="0"/>
              <a:t> performance </a:t>
            </a:r>
            <a:r>
              <a:rPr lang="es-ES" dirty="0" err="1"/>
              <a:t>minded</a:t>
            </a:r>
            <a:r>
              <a:rPr lang="es-ES" dirty="0"/>
              <a:t> and </a:t>
            </a:r>
            <a:r>
              <a:rPr lang="es-ES" dirty="0" err="1"/>
              <a:t>simplified</a:t>
            </a:r>
            <a:r>
              <a:rPr lang="es-ES" dirty="0"/>
              <a:t>.</a:t>
            </a:r>
          </a:p>
          <a:p>
            <a:r>
              <a:rPr lang="es-ES" dirty="0" err="1"/>
              <a:t>Achieve</a:t>
            </a:r>
            <a:r>
              <a:rPr lang="es-ES" dirty="0"/>
              <a:t> a </a:t>
            </a:r>
            <a:r>
              <a:rPr lang="es-ES" dirty="0" err="1"/>
              <a:t>much</a:t>
            </a:r>
            <a:r>
              <a:rPr lang="es-ES" dirty="0"/>
              <a:t> </a:t>
            </a:r>
            <a:r>
              <a:rPr lang="es-ES" dirty="0" err="1"/>
              <a:t>better</a:t>
            </a:r>
            <a:r>
              <a:rPr lang="es-ES" dirty="0"/>
              <a:t> performance and </a:t>
            </a:r>
            <a:r>
              <a:rPr lang="es-ES" dirty="0" err="1"/>
              <a:t>allow</a:t>
            </a:r>
            <a:r>
              <a:rPr lang="es-ES" dirty="0"/>
              <a:t> to </a:t>
            </a:r>
            <a:r>
              <a:rPr lang="es-ES" dirty="0" err="1"/>
              <a:t>understand</a:t>
            </a:r>
            <a:r>
              <a:rPr lang="es-ES" dirty="0"/>
              <a:t> </a:t>
            </a:r>
            <a:r>
              <a:rPr lang="es-ES" dirty="0" err="1"/>
              <a:t>how</a:t>
            </a:r>
            <a:r>
              <a:rPr lang="es-ES" dirty="0"/>
              <a:t> </a:t>
            </a:r>
            <a:r>
              <a:rPr lang="es-ES" dirty="0" err="1"/>
              <a:t>everything</a:t>
            </a:r>
            <a:r>
              <a:rPr lang="es-ES" dirty="0"/>
              <a:t> Works in a </a:t>
            </a:r>
            <a:r>
              <a:rPr lang="es-ES" dirty="0" err="1"/>
              <a:t>easy</a:t>
            </a:r>
            <a:r>
              <a:rPr lang="es-ES" dirty="0"/>
              <a:t> </a:t>
            </a:r>
            <a:r>
              <a:rPr lang="es-ES" dirty="0" err="1"/>
              <a:t>way</a:t>
            </a:r>
            <a:r>
              <a:rPr lang="es-ES" dirty="0"/>
              <a:t>. </a:t>
            </a:r>
            <a:r>
              <a:rPr lang="es-ES" dirty="0" err="1"/>
              <a:t>Mostly</a:t>
            </a:r>
            <a:r>
              <a:rPr lang="es-ES" dirty="0"/>
              <a:t>, </a:t>
            </a:r>
            <a:r>
              <a:rPr lang="es-ES" dirty="0" err="1"/>
              <a:t>if</a:t>
            </a:r>
            <a:r>
              <a:rPr lang="es-ES" dirty="0"/>
              <a:t> </a:t>
            </a:r>
            <a:r>
              <a:rPr lang="es-ES" dirty="0" err="1"/>
              <a:t>you</a:t>
            </a:r>
            <a:r>
              <a:rPr lang="es-ES" dirty="0"/>
              <a:t> are a new </a:t>
            </a:r>
            <a:r>
              <a:rPr lang="es-ES" dirty="0" err="1"/>
              <a:t>developer</a:t>
            </a:r>
            <a:r>
              <a:rPr lang="es-ES" dirty="0"/>
              <a:t>. In </a:t>
            </a:r>
            <a:r>
              <a:rPr lang="es-ES" dirty="0" err="1"/>
              <a:t>Xamarin.Forms</a:t>
            </a:r>
            <a:r>
              <a:rPr lang="es-ES" dirty="0"/>
              <a:t> </a:t>
            </a:r>
            <a:r>
              <a:rPr lang="es-ES" dirty="0" err="1"/>
              <a:t>is</a:t>
            </a:r>
            <a:r>
              <a:rPr lang="es-ES" dirty="0"/>
              <a:t> a Little bit </a:t>
            </a:r>
            <a:r>
              <a:rPr lang="es-ES" dirty="0" err="1"/>
              <a:t>hard</a:t>
            </a:r>
            <a:r>
              <a:rPr lang="es-ES" dirty="0"/>
              <a:t> to </a:t>
            </a:r>
            <a:r>
              <a:rPr lang="es-ES" dirty="0" err="1"/>
              <a:t>understanding</a:t>
            </a:r>
            <a:r>
              <a:rPr lang="es-ES" dirty="0"/>
              <a:t> </a:t>
            </a:r>
            <a:r>
              <a:rPr lang="es-ES" dirty="0" err="1"/>
              <a:t>how</a:t>
            </a:r>
            <a:r>
              <a:rPr lang="es-ES" dirty="0"/>
              <a:t> to </a:t>
            </a:r>
            <a:r>
              <a:rPr lang="es-ES" dirty="0" err="1"/>
              <a:t>get</a:t>
            </a:r>
            <a:r>
              <a:rPr lang="es-ES" dirty="0"/>
              <a:t> </a:t>
            </a:r>
            <a:r>
              <a:rPr lang="es-ES" dirty="0" err="1"/>
              <a:t>the</a:t>
            </a:r>
            <a:r>
              <a:rPr lang="es-ES" dirty="0"/>
              <a:t> </a:t>
            </a:r>
            <a:r>
              <a:rPr lang="es-ES" dirty="0" err="1"/>
              <a:t>renderer</a:t>
            </a:r>
            <a:r>
              <a:rPr lang="es-ES" dirty="0"/>
              <a:t>, </a:t>
            </a:r>
            <a:r>
              <a:rPr lang="es-ES" dirty="0" err="1"/>
              <a:t>the</a:t>
            </a:r>
            <a:r>
              <a:rPr lang="es-ES" dirty="0"/>
              <a:t> </a:t>
            </a:r>
            <a:r>
              <a:rPr lang="es-ES" dirty="0" err="1"/>
              <a:t>lifecycle</a:t>
            </a:r>
            <a:r>
              <a:rPr lang="es-ES" dirty="0"/>
              <a:t>, etc.</a:t>
            </a:r>
          </a:p>
          <a:p>
            <a:r>
              <a:rPr lang="es-ES" dirty="0" err="1"/>
              <a:t>Also</a:t>
            </a:r>
            <a:r>
              <a:rPr lang="es-ES" dirty="0"/>
              <a:t>, </a:t>
            </a:r>
            <a:r>
              <a:rPr lang="es-ES" dirty="0" err="1"/>
              <a:t>is</a:t>
            </a:r>
            <a:r>
              <a:rPr lang="es-ES" dirty="0"/>
              <a:t> </a:t>
            </a:r>
            <a:r>
              <a:rPr lang="es-ES" dirty="0" err="1"/>
              <a:t>complex</a:t>
            </a:r>
            <a:r>
              <a:rPr lang="es-ES" dirty="0"/>
              <a:t> as </a:t>
            </a:r>
            <a:r>
              <a:rPr lang="es-ES" dirty="0" err="1"/>
              <a:t>we</a:t>
            </a:r>
            <a:r>
              <a:rPr lang="es-ES" dirty="0"/>
              <a:t> </a:t>
            </a:r>
            <a:r>
              <a:rPr lang="es-ES" dirty="0" err="1"/>
              <a:t>mentioned</a:t>
            </a:r>
            <a:r>
              <a:rPr lang="es-ES" dirty="0"/>
              <a:t> to Access to </a:t>
            </a:r>
            <a:r>
              <a:rPr lang="es-ES" dirty="0" err="1"/>
              <a:t>any</a:t>
            </a:r>
            <a:r>
              <a:rPr lang="es-ES" dirty="0"/>
              <a:t> </a:t>
            </a:r>
            <a:r>
              <a:rPr lang="es-ES" dirty="0" err="1"/>
              <a:t>native</a:t>
            </a:r>
            <a:r>
              <a:rPr lang="es-ES" dirty="0"/>
              <a:t> </a:t>
            </a:r>
            <a:r>
              <a:rPr lang="es-ES" dirty="0" err="1"/>
              <a:t>element</a:t>
            </a:r>
            <a:r>
              <a:rPr lang="es-ES" dirty="0"/>
              <a:t> </a:t>
            </a:r>
            <a:r>
              <a:rPr lang="es-ES" dirty="0" err="1"/>
              <a:t>from</a:t>
            </a:r>
            <a:r>
              <a:rPr lang="es-ES" dirty="0"/>
              <a:t> </a:t>
            </a:r>
            <a:r>
              <a:rPr lang="es-ES" dirty="0" err="1"/>
              <a:t>the</a:t>
            </a:r>
            <a:r>
              <a:rPr lang="es-ES" dirty="0"/>
              <a:t> </a:t>
            </a:r>
            <a:r>
              <a:rPr lang="es-ES" dirty="0" err="1"/>
              <a:t>cross</a:t>
            </a:r>
            <a:r>
              <a:rPr lang="es-ES" dirty="0"/>
              <a:t> </a:t>
            </a:r>
            <a:r>
              <a:rPr lang="es-ES" dirty="0" err="1"/>
              <a:t>platform</a:t>
            </a:r>
            <a:r>
              <a:rPr lang="es-ES" dirty="0"/>
              <a:t> </a:t>
            </a:r>
            <a:r>
              <a:rPr lang="es-ES" dirty="0" err="1"/>
              <a:t>layer</a:t>
            </a:r>
            <a:r>
              <a:rPr lang="es-ES" dirty="0"/>
              <a:t>.</a:t>
            </a:r>
          </a:p>
          <a:p>
            <a:endParaRPr lang="es-ES" dirty="0"/>
          </a:p>
          <a:p>
            <a:endParaRPr lang="es-ES" dirty="0"/>
          </a:p>
          <a:p>
            <a:r>
              <a:rPr lang="es-ES" dirty="0"/>
              <a:t>So, </a:t>
            </a:r>
            <a:r>
              <a:rPr lang="es-ES" dirty="0" err="1"/>
              <a:t>what</a:t>
            </a:r>
            <a:r>
              <a:rPr lang="es-ES" dirty="0"/>
              <a:t> </a:t>
            </a:r>
            <a:r>
              <a:rPr lang="es-ES" dirty="0" err="1"/>
              <a:t>we</a:t>
            </a:r>
            <a:r>
              <a:rPr lang="es-ES" dirty="0"/>
              <a:t> are </a:t>
            </a:r>
            <a:r>
              <a:rPr lang="es-ES" dirty="0" err="1"/>
              <a:t>doing</a:t>
            </a:r>
            <a:r>
              <a:rPr lang="es-ES" dirty="0"/>
              <a:t> </a:t>
            </a:r>
            <a:r>
              <a:rPr lang="es-ES" dirty="0" err="1"/>
              <a:t>is</a:t>
            </a:r>
            <a:r>
              <a:rPr lang="es-ES" dirty="0"/>
              <a:t> </a:t>
            </a:r>
            <a:r>
              <a:rPr lang="es-ES" dirty="0" err="1"/>
              <a:t>sort</a:t>
            </a:r>
            <a:r>
              <a:rPr lang="es-ES" dirty="0"/>
              <a:t> of </a:t>
            </a:r>
            <a:r>
              <a:rPr lang="es-ES" dirty="0" err="1"/>
              <a:t>moving</a:t>
            </a:r>
            <a:r>
              <a:rPr lang="es-ES" dirty="0"/>
              <a:t> </a:t>
            </a:r>
            <a:r>
              <a:rPr lang="es-ES" dirty="0" err="1"/>
              <a:t>everything</a:t>
            </a:r>
            <a:r>
              <a:rPr lang="es-ES" dirty="0"/>
              <a:t> </a:t>
            </a:r>
            <a:r>
              <a:rPr lang="es-ES" dirty="0" err="1"/>
              <a:t>into</a:t>
            </a:r>
            <a:r>
              <a:rPr lang="es-ES" dirty="0"/>
              <a:t> </a:t>
            </a:r>
            <a:r>
              <a:rPr lang="es-ES" dirty="0" err="1"/>
              <a:t>the</a:t>
            </a:r>
            <a:r>
              <a:rPr lang="es-ES" dirty="0"/>
              <a:t> </a:t>
            </a:r>
            <a:r>
              <a:rPr lang="es-ES" dirty="0" err="1"/>
              <a:t>cross-platform</a:t>
            </a:r>
            <a:r>
              <a:rPr lang="es-ES" dirty="0"/>
              <a:t> </a:t>
            </a:r>
            <a:r>
              <a:rPr lang="es-ES" dirty="0" err="1"/>
              <a:t>side</a:t>
            </a:r>
            <a:r>
              <a:rPr lang="es-ES" dirty="0"/>
              <a:t> to </a:t>
            </a:r>
            <a:r>
              <a:rPr lang="es-ES" dirty="0" err="1"/>
              <a:t>allow</a:t>
            </a:r>
            <a:r>
              <a:rPr lang="es-ES" dirty="0"/>
              <a:t> </a:t>
            </a:r>
            <a:r>
              <a:rPr lang="es-ES" dirty="0" err="1"/>
              <a:t>you</a:t>
            </a:r>
            <a:r>
              <a:rPr lang="es-ES" dirty="0"/>
              <a:t> Access </a:t>
            </a:r>
            <a:r>
              <a:rPr lang="es-ES" dirty="0" err="1"/>
              <a:t>things</a:t>
            </a:r>
            <a:r>
              <a:rPr lang="es-ES" dirty="0"/>
              <a:t> </a:t>
            </a:r>
            <a:r>
              <a:rPr lang="es-ES" dirty="0" err="1"/>
              <a:t>within</a:t>
            </a:r>
            <a:r>
              <a:rPr lang="es-ES" dirty="0"/>
              <a:t> </a:t>
            </a:r>
            <a:r>
              <a:rPr lang="es-ES" dirty="0" err="1"/>
              <a:t>the</a:t>
            </a:r>
            <a:r>
              <a:rPr lang="es-ES" dirty="0"/>
              <a:t> </a:t>
            </a:r>
            <a:r>
              <a:rPr lang="es-ES" dirty="0" err="1"/>
              <a:t>context</a:t>
            </a:r>
            <a:r>
              <a:rPr lang="es-ES" dirty="0"/>
              <a:t> of </a:t>
            </a:r>
            <a:r>
              <a:rPr lang="es-ES" dirty="0" err="1"/>
              <a:t>your</a:t>
            </a:r>
            <a:r>
              <a:rPr lang="es-ES" dirty="0"/>
              <a:t> </a:t>
            </a:r>
            <a:r>
              <a:rPr lang="es-ES" dirty="0" err="1"/>
              <a:t>shared</a:t>
            </a:r>
            <a:r>
              <a:rPr lang="es-ES" dirty="0"/>
              <a:t> </a:t>
            </a:r>
            <a:r>
              <a:rPr lang="es-ES" dirty="0" err="1"/>
              <a:t>application</a:t>
            </a:r>
            <a:r>
              <a:rPr lang="es-ES" dirty="0"/>
              <a:t>.</a:t>
            </a:r>
          </a:p>
          <a:p>
            <a:endParaRPr lang="es-ES" dirty="0"/>
          </a:p>
          <a:p>
            <a:r>
              <a:rPr lang="es-ES" dirty="0"/>
              <a:t>So </a:t>
            </a:r>
            <a:r>
              <a:rPr lang="es-ES" dirty="0" err="1"/>
              <a:t>you</a:t>
            </a:r>
            <a:r>
              <a:rPr lang="es-ES" dirty="0"/>
              <a:t> can </a:t>
            </a:r>
            <a:r>
              <a:rPr lang="es-ES" dirty="0" err="1"/>
              <a:t>see</a:t>
            </a:r>
            <a:r>
              <a:rPr lang="es-ES" dirty="0"/>
              <a:t> in </a:t>
            </a:r>
            <a:r>
              <a:rPr lang="es-ES" dirty="0" err="1"/>
              <a:t>the</a:t>
            </a:r>
            <a:r>
              <a:rPr lang="es-ES" dirty="0"/>
              <a:t> </a:t>
            </a:r>
            <a:r>
              <a:rPr lang="es-ES" dirty="0" err="1"/>
              <a:t>slides</a:t>
            </a:r>
            <a:r>
              <a:rPr lang="es-ES" dirty="0"/>
              <a:t> </a:t>
            </a:r>
            <a:r>
              <a:rPr lang="es-ES" dirty="0" err="1"/>
              <a:t>some</a:t>
            </a:r>
            <a:r>
              <a:rPr lang="es-ES" dirty="0"/>
              <a:t> </a:t>
            </a:r>
            <a:r>
              <a:rPr lang="es-ES" dirty="0" err="1"/>
              <a:t>samples</a:t>
            </a:r>
            <a:r>
              <a:rPr lang="es-ES" dirty="0"/>
              <a:t>, and as </a:t>
            </a:r>
            <a:r>
              <a:rPr lang="es-ES" dirty="0" err="1"/>
              <a:t>you</a:t>
            </a:r>
            <a:r>
              <a:rPr lang="es-ES" dirty="0"/>
              <a:t> can </a:t>
            </a:r>
            <a:r>
              <a:rPr lang="es-ES" dirty="0" err="1"/>
              <a:t>see</a:t>
            </a:r>
            <a:r>
              <a:rPr lang="es-ES" dirty="0"/>
              <a:t>, </a:t>
            </a:r>
            <a:r>
              <a:rPr lang="es-ES" dirty="0" err="1"/>
              <a:t>the</a:t>
            </a:r>
            <a:r>
              <a:rPr lang="es-ES" dirty="0"/>
              <a:t> idea </a:t>
            </a:r>
            <a:r>
              <a:rPr lang="es-ES" dirty="0" err="1"/>
              <a:t>is</a:t>
            </a:r>
            <a:r>
              <a:rPr lang="es-ES" dirty="0"/>
              <a:t> to </a:t>
            </a:r>
            <a:r>
              <a:rPr lang="es-ES" dirty="0" err="1"/>
              <a:t>allow</a:t>
            </a:r>
            <a:r>
              <a:rPr lang="es-ES" dirty="0"/>
              <a:t> </a:t>
            </a:r>
            <a:r>
              <a:rPr lang="es-ES" dirty="0" err="1"/>
              <a:t>register</a:t>
            </a:r>
            <a:r>
              <a:rPr lang="es-ES" dirty="0"/>
              <a:t> </a:t>
            </a:r>
            <a:r>
              <a:rPr lang="es-ES" dirty="0" err="1"/>
              <a:t>any</a:t>
            </a:r>
            <a:r>
              <a:rPr lang="es-ES" dirty="0"/>
              <a:t> </a:t>
            </a:r>
            <a:r>
              <a:rPr lang="es-ES" dirty="0" err="1"/>
              <a:t>handler</a:t>
            </a:r>
            <a:r>
              <a:rPr lang="es-ES" dirty="0"/>
              <a:t> </a:t>
            </a:r>
            <a:r>
              <a:rPr lang="es-ES" dirty="0" err="1"/>
              <a:t>you</a:t>
            </a:r>
            <a:r>
              <a:rPr lang="es-ES" dirty="0"/>
              <a:t> </a:t>
            </a:r>
            <a:r>
              <a:rPr lang="es-ES" dirty="0" err="1"/>
              <a:t>want</a:t>
            </a:r>
            <a:r>
              <a:rPr lang="es-ES" dirty="0"/>
              <a:t>. </a:t>
            </a:r>
            <a:r>
              <a:rPr lang="es-ES" dirty="0" err="1"/>
              <a:t>For</a:t>
            </a:r>
            <a:r>
              <a:rPr lang="es-ES" dirty="0"/>
              <a:t> </a:t>
            </a:r>
            <a:r>
              <a:rPr lang="es-ES" dirty="0" err="1"/>
              <a:t>sure</a:t>
            </a:r>
            <a:r>
              <a:rPr lang="es-ES" dirty="0"/>
              <a:t>, </a:t>
            </a:r>
            <a:r>
              <a:rPr lang="es-ES" dirty="0" err="1"/>
              <a:t>there</a:t>
            </a:r>
            <a:r>
              <a:rPr lang="es-ES" dirty="0"/>
              <a:t> are </a:t>
            </a:r>
            <a:r>
              <a:rPr lang="es-ES" dirty="0" err="1"/>
              <a:t>handlers</a:t>
            </a:r>
            <a:r>
              <a:rPr lang="es-ES" dirty="0"/>
              <a:t> </a:t>
            </a:r>
            <a:r>
              <a:rPr lang="es-ES" dirty="0" err="1"/>
              <a:t>registered</a:t>
            </a:r>
            <a:r>
              <a:rPr lang="es-ES" dirty="0"/>
              <a:t> </a:t>
            </a:r>
            <a:r>
              <a:rPr lang="es-ES" dirty="0" err="1"/>
              <a:t>by</a:t>
            </a:r>
            <a:r>
              <a:rPr lang="es-ES" dirty="0"/>
              <a:t> </a:t>
            </a:r>
            <a:r>
              <a:rPr lang="es-ES" dirty="0" err="1"/>
              <a:t>defaut</a:t>
            </a:r>
            <a:r>
              <a:rPr lang="es-ES" dirty="0"/>
              <a:t>, </a:t>
            </a:r>
            <a:r>
              <a:rPr lang="es-ES" dirty="0" err="1"/>
              <a:t>but</a:t>
            </a:r>
            <a:r>
              <a:rPr lang="es-ES" dirty="0"/>
              <a:t>, </a:t>
            </a:r>
            <a:r>
              <a:rPr lang="es-ES" dirty="0" err="1"/>
              <a:t>you</a:t>
            </a:r>
            <a:r>
              <a:rPr lang="es-ES" dirty="0"/>
              <a:t> can swap </a:t>
            </a:r>
            <a:r>
              <a:rPr lang="es-ES" dirty="0" err="1"/>
              <a:t>those</a:t>
            </a:r>
            <a:r>
              <a:rPr lang="es-ES" dirty="0"/>
              <a:t> in and </a:t>
            </a:r>
            <a:r>
              <a:rPr lang="es-ES" dirty="0" err="1"/>
              <a:t>out</a:t>
            </a:r>
            <a:r>
              <a:rPr lang="es-ES" dirty="0"/>
              <a:t>. </a:t>
            </a:r>
            <a:r>
              <a:rPr lang="es-ES" dirty="0" err="1"/>
              <a:t>The</a:t>
            </a:r>
            <a:r>
              <a:rPr lang="es-ES" dirty="0"/>
              <a:t> idea </a:t>
            </a:r>
            <a:r>
              <a:rPr lang="es-ES" dirty="0" err="1"/>
              <a:t>behind</a:t>
            </a:r>
            <a:r>
              <a:rPr lang="es-ES" dirty="0"/>
              <a:t> </a:t>
            </a:r>
            <a:r>
              <a:rPr lang="es-ES" dirty="0" err="1"/>
              <a:t>this</a:t>
            </a:r>
            <a:r>
              <a:rPr lang="es-ES" dirty="0"/>
              <a:t> </a:t>
            </a:r>
            <a:r>
              <a:rPr lang="es-ES" dirty="0" err="1"/>
              <a:t>is</a:t>
            </a:r>
            <a:r>
              <a:rPr lang="es-ES" dirty="0"/>
              <a:t>, </a:t>
            </a:r>
            <a:r>
              <a:rPr lang="es-ES" dirty="0" err="1"/>
              <a:t>we</a:t>
            </a:r>
            <a:r>
              <a:rPr lang="es-ES" dirty="0"/>
              <a:t> are </a:t>
            </a:r>
            <a:r>
              <a:rPr lang="es-ES" dirty="0" err="1"/>
              <a:t>not</a:t>
            </a:r>
            <a:r>
              <a:rPr lang="es-ES" dirty="0"/>
              <a:t> </a:t>
            </a:r>
            <a:r>
              <a:rPr lang="es-ES" dirty="0" err="1"/>
              <a:t>going</a:t>
            </a:r>
            <a:r>
              <a:rPr lang="es-ES" dirty="0"/>
              <a:t> to use </a:t>
            </a:r>
            <a:r>
              <a:rPr lang="es-ES" dirty="0" err="1"/>
              <a:t>assembly</a:t>
            </a:r>
            <a:r>
              <a:rPr lang="es-ES" dirty="0"/>
              <a:t> </a:t>
            </a:r>
            <a:r>
              <a:rPr lang="es-ES" dirty="0" err="1"/>
              <a:t>scanning</a:t>
            </a:r>
            <a:r>
              <a:rPr lang="es-ES" dirty="0"/>
              <a:t> </a:t>
            </a:r>
            <a:r>
              <a:rPr lang="es-ES" dirty="0" err="1"/>
              <a:t>by</a:t>
            </a:r>
            <a:r>
              <a:rPr lang="es-ES" dirty="0"/>
              <a:t> default. In </a:t>
            </a:r>
            <a:r>
              <a:rPr lang="es-ES" dirty="0" err="1"/>
              <a:t>next</a:t>
            </a:r>
            <a:r>
              <a:rPr lang="es-ES" dirty="0"/>
              <a:t> </a:t>
            </a:r>
            <a:r>
              <a:rPr lang="es-ES" dirty="0" err="1"/>
              <a:t>slides</a:t>
            </a:r>
            <a:r>
              <a:rPr lang="es-ES" dirty="0"/>
              <a:t> </a:t>
            </a:r>
            <a:r>
              <a:rPr lang="es-ES" dirty="0" err="1"/>
              <a:t>we</a:t>
            </a:r>
            <a:r>
              <a:rPr lang="es-ES" dirty="0"/>
              <a:t> </a:t>
            </a:r>
            <a:r>
              <a:rPr lang="es-ES" dirty="0" err="1"/>
              <a:t>will</a:t>
            </a:r>
            <a:r>
              <a:rPr lang="es-ES" dirty="0"/>
              <a:t> </a:t>
            </a:r>
            <a:r>
              <a:rPr lang="es-ES" dirty="0" err="1"/>
              <a:t>see</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allow</a:t>
            </a:r>
            <a:r>
              <a:rPr lang="es-ES" dirty="0"/>
              <a:t> </a:t>
            </a:r>
            <a:r>
              <a:rPr lang="es-ES" dirty="0" err="1"/>
              <a:t>the</a:t>
            </a:r>
            <a:r>
              <a:rPr lang="es-ES" dirty="0"/>
              <a:t> use of </a:t>
            </a:r>
            <a:r>
              <a:rPr lang="es-ES" dirty="0" err="1"/>
              <a:t>scanning</a:t>
            </a:r>
            <a:r>
              <a:rPr lang="es-ES" dirty="0"/>
              <a:t> </a:t>
            </a:r>
            <a:r>
              <a:rPr lang="es-ES" dirty="0" err="1"/>
              <a:t>assembly</a:t>
            </a:r>
            <a:r>
              <a:rPr lang="es-ES" dirty="0"/>
              <a:t> </a:t>
            </a:r>
            <a:r>
              <a:rPr lang="es-ES" dirty="0" err="1"/>
              <a:t>for</a:t>
            </a:r>
            <a:r>
              <a:rPr lang="es-ES" dirty="0"/>
              <a:t> a </a:t>
            </a:r>
            <a:r>
              <a:rPr lang="es-ES" dirty="0" err="1"/>
              <a:t>very</a:t>
            </a:r>
            <a:r>
              <a:rPr lang="es-ES" dirty="0"/>
              <a:t> </a:t>
            </a:r>
            <a:r>
              <a:rPr lang="es-ES" dirty="0" err="1"/>
              <a:t>specific</a:t>
            </a:r>
            <a:r>
              <a:rPr lang="es-ES" dirty="0"/>
              <a:t> case. </a:t>
            </a:r>
          </a:p>
          <a:p>
            <a:r>
              <a:rPr lang="es-ES" dirty="0" err="1"/>
              <a:t>This</a:t>
            </a:r>
            <a:r>
              <a:rPr lang="es-ES" dirty="0"/>
              <a:t> </a:t>
            </a:r>
            <a:r>
              <a:rPr lang="es-ES" dirty="0" err="1"/>
              <a:t>is</a:t>
            </a:r>
            <a:r>
              <a:rPr lang="es-ES" dirty="0"/>
              <a:t> </a:t>
            </a:r>
            <a:r>
              <a:rPr lang="es-ES" dirty="0" err="1"/>
              <a:t>for</a:t>
            </a:r>
            <a:r>
              <a:rPr lang="es-ES" dirty="0"/>
              <a:t> </a:t>
            </a:r>
            <a:r>
              <a:rPr lang="es-ES" dirty="0" err="1"/>
              <a:t>teo</a:t>
            </a:r>
            <a:r>
              <a:rPr lang="es-ES" dirty="0"/>
              <a:t> </a:t>
            </a:r>
            <a:r>
              <a:rPr lang="es-ES" dirty="0" err="1"/>
              <a:t>reason</a:t>
            </a:r>
            <a:r>
              <a:rPr lang="es-ES" dirty="0"/>
              <a:t>; </a:t>
            </a:r>
            <a:r>
              <a:rPr lang="es-ES" dirty="0" err="1"/>
              <a:t>first</a:t>
            </a:r>
            <a:r>
              <a:rPr lang="es-ES" dirty="0"/>
              <a:t> </a:t>
            </a:r>
            <a:r>
              <a:rPr lang="es-ES" dirty="0" err="1"/>
              <a:t>one</a:t>
            </a:r>
            <a:r>
              <a:rPr lang="es-ES" dirty="0"/>
              <a:t>, to </a:t>
            </a:r>
            <a:r>
              <a:rPr lang="es-ES" dirty="0" err="1"/>
              <a:t>gain</a:t>
            </a:r>
            <a:r>
              <a:rPr lang="es-ES" dirty="0"/>
              <a:t> performance and </a:t>
            </a:r>
            <a:r>
              <a:rPr lang="es-ES" dirty="0" err="1"/>
              <a:t>second</a:t>
            </a:r>
            <a:r>
              <a:rPr lang="es-ES" dirty="0"/>
              <a:t> </a:t>
            </a:r>
            <a:r>
              <a:rPr lang="es-ES" dirty="0" err="1"/>
              <a:t>one</a:t>
            </a:r>
            <a:r>
              <a:rPr lang="es-ES" dirty="0"/>
              <a:t>; to </a:t>
            </a:r>
            <a:r>
              <a:rPr lang="es-ES" dirty="0" err="1"/>
              <a:t>simplify</a:t>
            </a:r>
            <a:r>
              <a:rPr lang="es-ES" dirty="0"/>
              <a:t> </a:t>
            </a:r>
            <a:r>
              <a:rPr lang="es-ES" dirty="0" err="1"/>
              <a:t>the</a:t>
            </a:r>
            <a:r>
              <a:rPr lang="es-ES" dirty="0"/>
              <a:t> </a:t>
            </a:r>
            <a:r>
              <a:rPr lang="es-ES" dirty="0" err="1"/>
              <a:t>registration</a:t>
            </a:r>
            <a:r>
              <a:rPr lang="es-ES" dirty="0"/>
              <a:t> </a:t>
            </a:r>
            <a:r>
              <a:rPr lang="es-ES" dirty="0" err="1"/>
              <a:t>process</a:t>
            </a:r>
            <a:r>
              <a:rPr lang="es-ES" dirty="0"/>
              <a:t>.</a:t>
            </a:r>
          </a:p>
          <a:p>
            <a:endParaRPr lang="es-ES" dirty="0"/>
          </a:p>
          <a:p>
            <a:r>
              <a:rPr lang="es-ES" dirty="0"/>
              <a:t>Of </a:t>
            </a:r>
            <a:r>
              <a:rPr lang="es-ES" dirty="0" err="1"/>
              <a:t>course</a:t>
            </a:r>
            <a:r>
              <a:rPr lang="es-ES" dirty="0"/>
              <a:t>, </a:t>
            </a:r>
            <a:r>
              <a:rPr lang="es-ES" dirty="0" err="1"/>
              <a:t>the</a:t>
            </a:r>
            <a:r>
              <a:rPr lang="es-ES" dirty="0"/>
              <a:t> </a:t>
            </a:r>
            <a:r>
              <a:rPr lang="es-ES" dirty="0" err="1"/>
              <a:t>code</a:t>
            </a:r>
            <a:r>
              <a:rPr lang="es-ES" dirty="0"/>
              <a:t> </a:t>
            </a:r>
            <a:r>
              <a:rPr lang="es-ES" dirty="0" err="1"/>
              <a:t>sample</a:t>
            </a:r>
            <a:r>
              <a:rPr lang="es-ES" dirty="0"/>
              <a:t> </a:t>
            </a:r>
            <a:r>
              <a:rPr lang="es-ES" dirty="0" err="1"/>
              <a:t>from</a:t>
            </a:r>
            <a:r>
              <a:rPr lang="es-ES" dirty="0"/>
              <a:t> </a:t>
            </a:r>
            <a:r>
              <a:rPr lang="es-ES" dirty="0" err="1"/>
              <a:t>the</a:t>
            </a:r>
            <a:r>
              <a:rPr lang="es-ES" dirty="0"/>
              <a:t> </a:t>
            </a:r>
            <a:r>
              <a:rPr lang="es-ES" dirty="0" err="1"/>
              <a:t>slides</a:t>
            </a:r>
            <a:r>
              <a:rPr lang="es-ES" dirty="0"/>
              <a:t>, </a:t>
            </a:r>
            <a:r>
              <a:rPr lang="es-ES" dirty="0" err="1"/>
              <a:t>also</a:t>
            </a:r>
            <a:r>
              <a:rPr lang="es-ES" dirty="0"/>
              <a:t> Works </a:t>
            </a:r>
            <a:r>
              <a:rPr lang="es-ES" dirty="0" err="1"/>
              <a:t>with</a:t>
            </a:r>
            <a:r>
              <a:rPr lang="es-ES" dirty="0"/>
              <a:t> </a:t>
            </a:r>
            <a:r>
              <a:rPr lang="es-ES" dirty="0" err="1"/>
              <a:t>multitargeting</a:t>
            </a:r>
            <a:r>
              <a:rPr lang="es-ES" dirty="0"/>
              <a:t> so </a:t>
            </a:r>
            <a:r>
              <a:rPr lang="es-ES" dirty="0" err="1"/>
              <a:t>you</a:t>
            </a:r>
            <a:r>
              <a:rPr lang="es-ES" dirty="0"/>
              <a:t> can </a:t>
            </a:r>
            <a:r>
              <a:rPr lang="es-ES" dirty="0" err="1"/>
              <a:t>include</a:t>
            </a:r>
            <a:r>
              <a:rPr lang="es-ES" dirty="0"/>
              <a:t> </a:t>
            </a:r>
            <a:r>
              <a:rPr lang="es-ES" dirty="0" err="1"/>
              <a:t>it</a:t>
            </a:r>
            <a:r>
              <a:rPr lang="es-ES" dirty="0"/>
              <a:t> in </a:t>
            </a:r>
            <a:r>
              <a:rPr lang="es-ES" dirty="0" err="1"/>
              <a:t>cross</a:t>
            </a:r>
            <a:r>
              <a:rPr lang="es-ES" dirty="0"/>
              <a:t> </a:t>
            </a:r>
            <a:r>
              <a:rPr lang="es-ES" dirty="0" err="1"/>
              <a:t>platform</a:t>
            </a:r>
            <a:r>
              <a:rPr lang="es-ES" dirty="0"/>
              <a:t> </a:t>
            </a:r>
            <a:r>
              <a:rPr lang="es-ES" dirty="0" err="1"/>
              <a:t>code</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2/26/21 8:15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58485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Now</a:t>
            </a:r>
            <a:r>
              <a:rPr lang="es-ES" dirty="0"/>
              <a:t>, I am </a:t>
            </a:r>
            <a:r>
              <a:rPr lang="es-ES" dirty="0" err="1"/>
              <a:t>going</a:t>
            </a:r>
            <a:r>
              <a:rPr lang="es-ES" dirty="0"/>
              <a:t> to compare </a:t>
            </a:r>
            <a:r>
              <a:rPr lang="es-ES" dirty="0" err="1"/>
              <a:t>the</a:t>
            </a:r>
            <a:r>
              <a:rPr lang="es-ES" dirty="0"/>
              <a:t> </a:t>
            </a:r>
            <a:r>
              <a:rPr lang="es-ES" dirty="0" err="1"/>
              <a:t>ways</a:t>
            </a:r>
            <a:r>
              <a:rPr lang="es-ES" dirty="0"/>
              <a:t> </a:t>
            </a:r>
            <a:r>
              <a:rPr lang="es-ES" dirty="0" err="1"/>
              <a:t>renderers</a:t>
            </a:r>
            <a:r>
              <a:rPr lang="es-ES" dirty="0"/>
              <a:t> </a:t>
            </a:r>
            <a:r>
              <a:rPr lang="es-ES" dirty="0" err="1"/>
              <a:t>strategy</a:t>
            </a:r>
            <a:r>
              <a:rPr lang="es-ES" dirty="0"/>
              <a:t> Works in </a:t>
            </a:r>
            <a:r>
              <a:rPr lang="es-ES" dirty="0" err="1"/>
              <a:t>Xamarin.Forms</a:t>
            </a:r>
            <a:r>
              <a:rPr lang="es-ES" dirty="0"/>
              <a:t> and .NET MAUI.</a:t>
            </a:r>
          </a:p>
          <a:p>
            <a:endParaRPr lang="es-ES" dirty="0"/>
          </a:p>
          <a:p>
            <a:r>
              <a:rPr lang="es-ES" dirty="0"/>
              <a:t>In </a:t>
            </a:r>
            <a:r>
              <a:rPr lang="es-ES" dirty="0" err="1"/>
              <a:t>Xamarin.Forms</a:t>
            </a:r>
            <a:r>
              <a:rPr lang="es-ES" dirty="0"/>
              <a:t>, </a:t>
            </a:r>
            <a:r>
              <a:rPr lang="es-ES" dirty="0" err="1"/>
              <a:t>there</a:t>
            </a:r>
            <a:r>
              <a:rPr lang="es-ES" dirty="0"/>
              <a:t> are </a:t>
            </a:r>
            <a:r>
              <a:rPr lang="es-ES" dirty="0" err="1"/>
              <a:t>some</a:t>
            </a:r>
            <a:r>
              <a:rPr lang="es-ES" dirty="0"/>
              <a:t> </a:t>
            </a:r>
            <a:r>
              <a:rPr lang="es-ES" dirty="0" err="1"/>
              <a:t>huge</a:t>
            </a:r>
            <a:r>
              <a:rPr lang="es-ES" dirty="0"/>
              <a:t> </a:t>
            </a:r>
            <a:r>
              <a:rPr lang="es-ES" dirty="0" err="1"/>
              <a:t>if</a:t>
            </a:r>
            <a:r>
              <a:rPr lang="es-ES" dirty="0"/>
              <a:t> </a:t>
            </a:r>
            <a:r>
              <a:rPr lang="es-ES" dirty="0" err="1"/>
              <a:t>statements</a:t>
            </a:r>
            <a:r>
              <a:rPr lang="es-ES" dirty="0"/>
              <a:t>, </a:t>
            </a:r>
            <a:r>
              <a:rPr lang="es-ES" dirty="0" err="1"/>
              <a:t>some</a:t>
            </a:r>
            <a:r>
              <a:rPr lang="es-ES" dirty="0"/>
              <a:t> </a:t>
            </a:r>
            <a:r>
              <a:rPr lang="es-ES" dirty="0" err="1"/>
              <a:t>consistency</a:t>
            </a:r>
            <a:r>
              <a:rPr lang="es-ES" dirty="0"/>
              <a:t> </a:t>
            </a:r>
            <a:r>
              <a:rPr lang="es-ES" dirty="0" err="1"/>
              <a:t>problems</a:t>
            </a:r>
            <a:r>
              <a:rPr lang="es-ES" dirty="0"/>
              <a:t>, </a:t>
            </a:r>
            <a:r>
              <a:rPr lang="es-ES" dirty="0" err="1"/>
              <a:t>all</a:t>
            </a:r>
            <a:r>
              <a:rPr lang="es-ES" dirty="0"/>
              <a:t> of </a:t>
            </a:r>
            <a:r>
              <a:rPr lang="es-ES" dirty="0" err="1"/>
              <a:t>the</a:t>
            </a:r>
            <a:r>
              <a:rPr lang="es-ES" dirty="0"/>
              <a:t> </a:t>
            </a:r>
            <a:r>
              <a:rPr lang="es-ES" dirty="0" err="1"/>
              <a:t>methods</a:t>
            </a:r>
            <a:r>
              <a:rPr lang="es-ES" dirty="0"/>
              <a:t> to </a:t>
            </a:r>
            <a:r>
              <a:rPr lang="es-ES" dirty="0" err="1"/>
              <a:t>update</a:t>
            </a:r>
            <a:r>
              <a:rPr lang="es-ES" dirty="0"/>
              <a:t> </a:t>
            </a:r>
            <a:r>
              <a:rPr lang="es-ES" dirty="0" err="1"/>
              <a:t>any</a:t>
            </a:r>
            <a:r>
              <a:rPr lang="es-ES" dirty="0"/>
              <a:t> </a:t>
            </a:r>
            <a:r>
              <a:rPr lang="es-ES" dirty="0" err="1"/>
              <a:t>property</a:t>
            </a:r>
            <a:r>
              <a:rPr lang="es-ES" dirty="0"/>
              <a:t> are </a:t>
            </a:r>
            <a:r>
              <a:rPr lang="es-ES" dirty="0" err="1"/>
              <a:t>privates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2/26/21 8:15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314278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.NET MAUI </a:t>
            </a:r>
            <a:r>
              <a:rPr lang="es-ES" dirty="0" err="1"/>
              <a:t>strategy</a:t>
            </a:r>
            <a:r>
              <a:rPr lang="es-ES" dirty="0"/>
              <a:t> </a:t>
            </a:r>
            <a:r>
              <a:rPr lang="es-ES" dirty="0" err="1"/>
              <a:t>is</a:t>
            </a:r>
            <a:r>
              <a:rPr lang="es-ES" dirty="0"/>
              <a:t> more </a:t>
            </a:r>
            <a:r>
              <a:rPr lang="es-ES" dirty="0" err="1"/>
              <a:t>function</a:t>
            </a:r>
            <a:r>
              <a:rPr lang="es-ES" dirty="0"/>
              <a:t> </a:t>
            </a:r>
            <a:r>
              <a:rPr lang="es-ES" dirty="0" err="1"/>
              <a:t>based</a:t>
            </a:r>
            <a:r>
              <a:rPr lang="es-ES" dirty="0"/>
              <a:t>. </a:t>
            </a:r>
            <a:r>
              <a:rPr lang="es-ES" dirty="0" err="1"/>
              <a:t>The</a:t>
            </a:r>
            <a:r>
              <a:rPr lang="es-ES" dirty="0"/>
              <a:t> idea </a:t>
            </a:r>
            <a:r>
              <a:rPr lang="es-ES" dirty="0" err="1"/>
              <a:t>here</a:t>
            </a:r>
            <a:r>
              <a:rPr lang="es-ES" dirty="0"/>
              <a:t> </a:t>
            </a:r>
            <a:r>
              <a:rPr lang="es-ES" dirty="0" err="1"/>
              <a:t>is</a:t>
            </a:r>
            <a:r>
              <a:rPr lang="es-ES" dirty="0"/>
              <a:t> </a:t>
            </a:r>
            <a:r>
              <a:rPr lang="es-ES" dirty="0" err="1"/>
              <a:t>that</a:t>
            </a:r>
            <a:r>
              <a:rPr lang="es-ES" dirty="0"/>
              <a:t>, </a:t>
            </a:r>
            <a:r>
              <a:rPr lang="es-ES" dirty="0" err="1"/>
              <a:t>all</a:t>
            </a:r>
            <a:r>
              <a:rPr lang="es-ES" dirty="0"/>
              <a:t> </a:t>
            </a:r>
            <a:r>
              <a:rPr lang="es-ES" dirty="0" err="1"/>
              <a:t>the</a:t>
            </a:r>
            <a:r>
              <a:rPr lang="es-ES" dirty="0"/>
              <a:t> </a:t>
            </a:r>
            <a:r>
              <a:rPr lang="es-ES" dirty="0" err="1"/>
              <a:t>update</a:t>
            </a:r>
            <a:r>
              <a:rPr lang="es-ES" dirty="0"/>
              <a:t> </a:t>
            </a:r>
            <a:r>
              <a:rPr lang="es-ES" dirty="0" err="1"/>
              <a:t>methods</a:t>
            </a:r>
            <a:r>
              <a:rPr lang="es-ES" dirty="0"/>
              <a:t> </a:t>
            </a:r>
            <a:r>
              <a:rPr lang="es-ES" dirty="0" err="1"/>
              <a:t>we</a:t>
            </a:r>
            <a:r>
              <a:rPr lang="es-ES" dirty="0"/>
              <a:t> </a:t>
            </a:r>
            <a:r>
              <a:rPr lang="es-ES" dirty="0" err="1"/>
              <a:t>have</a:t>
            </a:r>
            <a:r>
              <a:rPr lang="es-ES" dirty="0"/>
              <a:t> </a:t>
            </a:r>
            <a:r>
              <a:rPr lang="es-ES" dirty="0" err="1"/>
              <a:t>seen</a:t>
            </a:r>
            <a:r>
              <a:rPr lang="es-ES" dirty="0"/>
              <a:t> </a:t>
            </a:r>
            <a:r>
              <a:rPr lang="es-ES" dirty="0" err="1"/>
              <a:t>before</a:t>
            </a:r>
            <a:r>
              <a:rPr lang="es-ES" dirty="0"/>
              <a:t>, </a:t>
            </a:r>
            <a:r>
              <a:rPr lang="es-ES" dirty="0" err="1"/>
              <a:t>will</a:t>
            </a:r>
            <a:r>
              <a:rPr lang="es-ES" dirty="0"/>
              <a:t> be moved to extensión </a:t>
            </a:r>
            <a:r>
              <a:rPr lang="es-ES" dirty="0" err="1"/>
              <a:t>methods</a:t>
            </a:r>
            <a:r>
              <a:rPr lang="es-ES" dirty="0"/>
              <a:t>.</a:t>
            </a:r>
          </a:p>
          <a:p>
            <a:r>
              <a:rPr lang="es-ES" dirty="0" err="1"/>
              <a:t>Why</a:t>
            </a:r>
            <a:r>
              <a:rPr lang="es-ES" dirty="0"/>
              <a:t>?. </a:t>
            </a:r>
            <a:r>
              <a:rPr lang="es-ES" dirty="0" err="1"/>
              <a:t>Will</a:t>
            </a:r>
            <a:r>
              <a:rPr lang="es-ES" dirty="0"/>
              <a:t> be </a:t>
            </a:r>
            <a:r>
              <a:rPr lang="es-ES" dirty="0" err="1"/>
              <a:t>public</a:t>
            </a:r>
            <a:r>
              <a:rPr lang="es-ES" dirty="0"/>
              <a:t> </a:t>
            </a:r>
            <a:r>
              <a:rPr lang="es-ES" dirty="0" err="1"/>
              <a:t>methods</a:t>
            </a:r>
            <a:r>
              <a:rPr lang="es-ES" dirty="0"/>
              <a:t> </a:t>
            </a:r>
            <a:r>
              <a:rPr lang="es-ES" dirty="0" err="1"/>
              <a:t>that</a:t>
            </a:r>
            <a:r>
              <a:rPr lang="es-ES" dirty="0"/>
              <a:t> </a:t>
            </a:r>
            <a:r>
              <a:rPr lang="es-ES" dirty="0" err="1"/>
              <a:t>you</a:t>
            </a:r>
            <a:r>
              <a:rPr lang="es-ES" dirty="0"/>
              <a:t> </a:t>
            </a:r>
            <a:r>
              <a:rPr lang="es-ES" dirty="0" err="1"/>
              <a:t>will</a:t>
            </a:r>
            <a:r>
              <a:rPr lang="es-ES" dirty="0"/>
              <a:t> be </a:t>
            </a:r>
            <a:r>
              <a:rPr lang="es-ES" dirty="0" err="1"/>
              <a:t>able</a:t>
            </a:r>
            <a:r>
              <a:rPr lang="es-ES" dirty="0"/>
              <a:t> to </a:t>
            </a:r>
            <a:r>
              <a:rPr lang="es-ES" dirty="0" err="1"/>
              <a:t>apply</a:t>
            </a:r>
            <a:r>
              <a:rPr lang="es-ES" dirty="0"/>
              <a:t> in </a:t>
            </a:r>
            <a:r>
              <a:rPr lang="es-ES" dirty="0" err="1"/>
              <a:t>your</a:t>
            </a:r>
            <a:r>
              <a:rPr lang="es-ES" dirty="0"/>
              <a:t> </a:t>
            </a:r>
            <a:r>
              <a:rPr lang="es-ES" dirty="0" err="1"/>
              <a:t>own</a:t>
            </a:r>
            <a:r>
              <a:rPr lang="es-ES" dirty="0"/>
              <a:t> </a:t>
            </a:r>
            <a:r>
              <a:rPr lang="es-ES" dirty="0" err="1"/>
              <a:t>handlers</a:t>
            </a:r>
            <a:r>
              <a:rPr lang="es-ES" dirty="0"/>
              <a:t>.</a:t>
            </a:r>
          </a:p>
          <a:p>
            <a:endParaRPr lang="es-ES" dirty="0"/>
          </a:p>
          <a:p>
            <a:r>
              <a:rPr lang="es-ES" dirty="0" err="1"/>
              <a:t>Also</a:t>
            </a:r>
            <a:r>
              <a:rPr lang="es-ES" dirty="0"/>
              <a:t>, </a:t>
            </a:r>
            <a:r>
              <a:rPr lang="es-ES" dirty="0" err="1"/>
              <a:t>is</a:t>
            </a:r>
            <a:r>
              <a:rPr lang="es-ES" dirty="0"/>
              <a:t> </a:t>
            </a:r>
            <a:r>
              <a:rPr lang="es-ES" dirty="0" err="1"/>
              <a:t>very</a:t>
            </a:r>
            <a:r>
              <a:rPr lang="es-ES" dirty="0"/>
              <a:t> </a:t>
            </a:r>
            <a:r>
              <a:rPr lang="es-ES" dirty="0" err="1"/>
              <a:t>powerful</a:t>
            </a:r>
            <a:r>
              <a:rPr lang="es-ES" dirty="0"/>
              <a:t> </a:t>
            </a:r>
            <a:r>
              <a:rPr lang="es-ES" dirty="0" err="1"/>
              <a:t>for</a:t>
            </a:r>
            <a:r>
              <a:rPr lang="es-ES" dirty="0"/>
              <a:t> </a:t>
            </a:r>
            <a:r>
              <a:rPr lang="es-ES" dirty="0" err="1"/>
              <a:t>cross-platform</a:t>
            </a:r>
            <a:r>
              <a:rPr lang="es-ES" dirty="0"/>
              <a:t>, </a:t>
            </a:r>
            <a:r>
              <a:rPr lang="es-ES" dirty="0" err="1"/>
              <a:t>because</a:t>
            </a:r>
            <a:r>
              <a:rPr lang="es-ES" dirty="0"/>
              <a:t> </a:t>
            </a:r>
            <a:r>
              <a:rPr lang="es-ES" dirty="0" err="1"/>
              <a:t>since</a:t>
            </a:r>
            <a:r>
              <a:rPr lang="es-ES" dirty="0"/>
              <a:t> </a:t>
            </a:r>
            <a:r>
              <a:rPr lang="es-ES" dirty="0" err="1"/>
              <a:t>the</a:t>
            </a:r>
            <a:r>
              <a:rPr lang="es-ES" dirty="0"/>
              <a:t> </a:t>
            </a:r>
            <a:r>
              <a:rPr lang="es-ES" dirty="0" err="1"/>
              <a:t>way</a:t>
            </a:r>
            <a:r>
              <a:rPr lang="es-ES" dirty="0"/>
              <a:t> </a:t>
            </a:r>
            <a:r>
              <a:rPr lang="es-ES" dirty="0" err="1"/>
              <a:t>everything</a:t>
            </a:r>
            <a:r>
              <a:rPr lang="es-ES" dirty="0"/>
              <a:t> Works </a:t>
            </a:r>
            <a:r>
              <a:rPr lang="es-ES" dirty="0" err="1"/>
              <a:t>is</a:t>
            </a:r>
            <a:r>
              <a:rPr lang="es-ES" dirty="0"/>
              <a:t> créate a standard API </a:t>
            </a:r>
            <a:r>
              <a:rPr lang="es-ES" dirty="0" err="1"/>
              <a:t>across</a:t>
            </a:r>
            <a:r>
              <a:rPr lang="es-ES" dirty="0"/>
              <a:t> </a:t>
            </a:r>
            <a:r>
              <a:rPr lang="es-ES" dirty="0" err="1"/>
              <a:t>all</a:t>
            </a:r>
            <a:r>
              <a:rPr lang="es-ES" dirty="0"/>
              <a:t> </a:t>
            </a:r>
            <a:r>
              <a:rPr lang="es-ES" dirty="0" err="1"/>
              <a:t>platforms</a:t>
            </a:r>
            <a:r>
              <a:rPr lang="es-ES" dirty="0"/>
              <a:t>, </a:t>
            </a:r>
            <a:r>
              <a:rPr lang="es-ES" dirty="0" err="1"/>
              <a:t>for</a:t>
            </a:r>
            <a:r>
              <a:rPr lang="es-ES" dirty="0"/>
              <a:t> </a:t>
            </a:r>
            <a:r>
              <a:rPr lang="es-ES" dirty="0" err="1"/>
              <a:t>example</a:t>
            </a:r>
            <a:r>
              <a:rPr lang="es-ES" dirty="0"/>
              <a:t>, </a:t>
            </a:r>
            <a:r>
              <a:rPr lang="es-ES" dirty="0" err="1"/>
              <a:t>the</a:t>
            </a:r>
            <a:r>
              <a:rPr lang="es-ES" dirty="0"/>
              <a:t>  </a:t>
            </a:r>
            <a:r>
              <a:rPr lang="es-ES" dirty="0" err="1"/>
              <a:t>LabelExtensions</a:t>
            </a:r>
            <a:r>
              <a:rPr lang="es-ES" dirty="0"/>
              <a:t>, </a:t>
            </a:r>
            <a:r>
              <a:rPr lang="es-ES" dirty="0" err="1"/>
              <a:t>you</a:t>
            </a:r>
            <a:r>
              <a:rPr lang="es-ES" dirty="0"/>
              <a:t> can use </a:t>
            </a:r>
            <a:r>
              <a:rPr lang="es-ES" dirty="0" err="1"/>
              <a:t>it</a:t>
            </a:r>
            <a:r>
              <a:rPr lang="es-ES" dirty="0"/>
              <a:t> </a:t>
            </a:r>
            <a:r>
              <a:rPr lang="es-ES" dirty="0" err="1"/>
              <a:t>from</a:t>
            </a:r>
            <a:r>
              <a:rPr lang="es-ES" dirty="0"/>
              <a:t> a </a:t>
            </a:r>
            <a:r>
              <a:rPr lang="es-ES" dirty="0" err="1"/>
              <a:t>cross</a:t>
            </a:r>
            <a:r>
              <a:rPr lang="es-ES" dirty="0"/>
              <a:t> </a:t>
            </a:r>
            <a:r>
              <a:rPr lang="es-ES" dirty="0" err="1"/>
              <a:t>platform</a:t>
            </a:r>
            <a:r>
              <a:rPr lang="es-ES" dirty="0"/>
              <a:t> </a:t>
            </a:r>
            <a:r>
              <a:rPr lang="es-ES" dirty="0" err="1"/>
              <a:t>class</a:t>
            </a:r>
            <a:r>
              <a:rPr lang="es-ES" dirty="0"/>
              <a:t>, and </a:t>
            </a:r>
            <a:r>
              <a:rPr lang="es-ES" dirty="0" err="1"/>
              <a:t>you</a:t>
            </a:r>
            <a:r>
              <a:rPr lang="es-ES" dirty="0"/>
              <a:t> can </a:t>
            </a:r>
            <a:r>
              <a:rPr lang="es-ES" dirty="0" err="1"/>
              <a:t>say</a:t>
            </a:r>
            <a:r>
              <a:rPr lang="es-ES" dirty="0"/>
              <a:t>, </a:t>
            </a:r>
            <a:r>
              <a:rPr lang="es-ES" dirty="0" err="1"/>
              <a:t>handler</a:t>
            </a:r>
            <a:r>
              <a:rPr lang="es-ES" dirty="0"/>
              <a:t>, </a:t>
            </a:r>
            <a:r>
              <a:rPr lang="es-ES" dirty="0" err="1"/>
              <a:t>UpdateText</a:t>
            </a:r>
            <a:r>
              <a:rPr lang="es-ES" dirty="0"/>
              <a:t> and in </a:t>
            </a:r>
            <a:r>
              <a:rPr lang="es-ES" dirty="0" err="1"/>
              <a:t>every</a:t>
            </a:r>
            <a:r>
              <a:rPr lang="es-ES" dirty="0"/>
              <a:t> </a:t>
            </a:r>
            <a:r>
              <a:rPr lang="es-ES" dirty="0" err="1"/>
              <a:t>platform</a:t>
            </a:r>
            <a:r>
              <a:rPr lang="es-ES" dirty="0"/>
              <a:t> </a:t>
            </a:r>
            <a:r>
              <a:rPr lang="es-ES" dirty="0" err="1"/>
              <a:t>will</a:t>
            </a:r>
            <a:r>
              <a:rPr lang="es-ES" dirty="0"/>
              <a:t> use </a:t>
            </a:r>
            <a:r>
              <a:rPr lang="es-ES" dirty="0" err="1"/>
              <a:t>the</a:t>
            </a:r>
            <a:r>
              <a:rPr lang="es-ES" dirty="0"/>
              <a:t> </a:t>
            </a:r>
            <a:r>
              <a:rPr lang="es-ES" dirty="0" err="1"/>
              <a:t>same</a:t>
            </a:r>
            <a:r>
              <a:rPr lang="es-ES" dirty="0"/>
              <a:t> </a:t>
            </a:r>
            <a:r>
              <a:rPr lang="es-ES" dirty="0" err="1"/>
              <a:t>method</a:t>
            </a:r>
            <a:r>
              <a:rPr lang="es-ES" dirty="0"/>
              <a:t> </a:t>
            </a:r>
            <a:r>
              <a:rPr lang="es-ES" dirty="0" err="1"/>
              <a:t>with</a:t>
            </a:r>
            <a:r>
              <a:rPr lang="es-ES" dirty="0"/>
              <a:t> </a:t>
            </a:r>
            <a:r>
              <a:rPr lang="es-ES" dirty="0" err="1"/>
              <a:t>the</a:t>
            </a:r>
            <a:r>
              <a:rPr lang="es-ES" dirty="0"/>
              <a:t> </a:t>
            </a:r>
            <a:r>
              <a:rPr lang="es-ES" dirty="0" err="1"/>
              <a:t>correct</a:t>
            </a:r>
            <a:r>
              <a:rPr lang="es-ES" dirty="0"/>
              <a:t> </a:t>
            </a:r>
            <a:r>
              <a:rPr lang="es-ES" dirty="0" err="1"/>
              <a:t>implementation</a:t>
            </a:r>
            <a:r>
              <a:rPr lang="es-ES" dirty="0"/>
              <a:t> </a:t>
            </a:r>
            <a:r>
              <a:rPr lang="es-ES" dirty="0" err="1"/>
              <a:t>for</a:t>
            </a:r>
            <a:r>
              <a:rPr lang="es-ES" dirty="0"/>
              <a:t> </a:t>
            </a:r>
            <a:r>
              <a:rPr lang="es-ES" dirty="0" err="1"/>
              <a:t>the</a:t>
            </a:r>
            <a:r>
              <a:rPr lang="es-ES" dirty="0"/>
              <a:t> </a:t>
            </a:r>
            <a:r>
              <a:rPr lang="es-ES" dirty="0" err="1"/>
              <a:t>platform</a:t>
            </a:r>
            <a:r>
              <a:rPr lang="es-ES" dirty="0"/>
              <a:t>. So, </a:t>
            </a:r>
            <a:r>
              <a:rPr lang="es-ES" dirty="0" err="1"/>
              <a:t>image</a:t>
            </a:r>
            <a:r>
              <a:rPr lang="es-ES" dirty="0"/>
              <a:t> </a:t>
            </a:r>
            <a:r>
              <a:rPr lang="es-ES" dirty="0" err="1"/>
              <a:t>this</a:t>
            </a:r>
            <a:r>
              <a:rPr lang="es-ES" dirty="0"/>
              <a:t>, and </a:t>
            </a:r>
            <a:r>
              <a:rPr lang="es-ES" dirty="0" err="1"/>
              <a:t>we</a:t>
            </a:r>
            <a:r>
              <a:rPr lang="es-ES" dirty="0"/>
              <a:t> </a:t>
            </a:r>
            <a:r>
              <a:rPr lang="es-ES" dirty="0" err="1"/>
              <a:t>will</a:t>
            </a:r>
            <a:r>
              <a:rPr lang="es-ES" dirty="0"/>
              <a:t> </a:t>
            </a:r>
            <a:r>
              <a:rPr lang="es-ES" dirty="0" err="1"/>
              <a:t>see</a:t>
            </a:r>
            <a:r>
              <a:rPr lang="es-ES" dirty="0"/>
              <a:t> </a:t>
            </a:r>
            <a:r>
              <a:rPr lang="es-ES" dirty="0" err="1"/>
              <a:t>this</a:t>
            </a:r>
            <a:r>
              <a:rPr lang="es-ES" dirty="0"/>
              <a:t> in </a:t>
            </a:r>
            <a:r>
              <a:rPr lang="es-ES" dirty="0" err="1"/>
              <a:t>samples</a:t>
            </a:r>
            <a:r>
              <a:rPr lang="es-ES" dirty="0"/>
              <a:t> more </a:t>
            </a:r>
            <a:r>
              <a:rPr lang="es-ES" dirty="0" err="1"/>
              <a:t>later</a:t>
            </a:r>
            <a:r>
              <a:rPr lang="es-ES" dirty="0"/>
              <a:t>, </a:t>
            </a:r>
            <a:r>
              <a:rPr lang="es-ES" dirty="0" err="1"/>
              <a:t>but</a:t>
            </a:r>
            <a:r>
              <a:rPr lang="es-ES" dirty="0"/>
              <a:t> can </a:t>
            </a:r>
            <a:r>
              <a:rPr lang="es-ES" dirty="0" err="1"/>
              <a:t>have</a:t>
            </a:r>
            <a:r>
              <a:rPr lang="es-ES" dirty="0"/>
              <a:t> </a:t>
            </a:r>
            <a:r>
              <a:rPr lang="es-ES" dirty="0" err="1"/>
              <a:t>just</a:t>
            </a:r>
            <a:r>
              <a:rPr lang="es-ES" dirty="0"/>
              <a:t> </a:t>
            </a:r>
            <a:r>
              <a:rPr lang="es-ES" dirty="0" err="1"/>
              <a:t>one</a:t>
            </a:r>
            <a:r>
              <a:rPr lang="es-ES" dirty="0"/>
              <a:t> </a:t>
            </a:r>
            <a:r>
              <a:rPr lang="es-ES" dirty="0" err="1"/>
              <a:t>class</a:t>
            </a:r>
            <a:r>
              <a:rPr lang="es-ES" dirty="0"/>
              <a:t> to </a:t>
            </a:r>
            <a:r>
              <a:rPr lang="es-ES" dirty="0" err="1"/>
              <a:t>implement</a:t>
            </a:r>
            <a:r>
              <a:rPr lang="es-ES" dirty="0"/>
              <a:t> </a:t>
            </a:r>
            <a:r>
              <a:rPr lang="es-ES" dirty="0" err="1"/>
              <a:t>the</a:t>
            </a:r>
            <a:r>
              <a:rPr lang="es-ES" dirty="0"/>
              <a:t> </a:t>
            </a:r>
            <a:r>
              <a:rPr lang="es-ES" dirty="0" err="1"/>
              <a:t>Handler</a:t>
            </a:r>
            <a:r>
              <a:rPr lang="es-ES" dirty="0"/>
              <a:t> </a:t>
            </a:r>
            <a:r>
              <a:rPr lang="es-ES" dirty="0" err="1"/>
              <a:t>while</a:t>
            </a:r>
            <a:r>
              <a:rPr lang="es-ES" dirty="0"/>
              <a:t> in </a:t>
            </a:r>
            <a:r>
              <a:rPr lang="es-ES" dirty="0" err="1"/>
              <a:t>Xamarin.Forms</a:t>
            </a:r>
            <a:r>
              <a:rPr lang="es-ES" dirty="0"/>
              <a:t> </a:t>
            </a:r>
            <a:r>
              <a:rPr lang="es-ES" dirty="0" err="1"/>
              <a:t>we</a:t>
            </a:r>
            <a:r>
              <a:rPr lang="es-ES" dirty="0"/>
              <a:t> </a:t>
            </a:r>
            <a:r>
              <a:rPr lang="es-ES" dirty="0" err="1"/>
              <a:t>used</a:t>
            </a:r>
            <a:r>
              <a:rPr lang="es-ES" dirty="0"/>
              <a:t> </a:t>
            </a:r>
            <a:r>
              <a:rPr lang="es-ES" dirty="0" err="1"/>
              <a:t>several</a:t>
            </a:r>
            <a:r>
              <a:rPr lang="es-ES" dirty="0"/>
              <a:t> </a:t>
            </a:r>
            <a:r>
              <a:rPr lang="es-ES" dirty="0" err="1"/>
              <a:t>projects</a:t>
            </a:r>
            <a:r>
              <a:rPr lang="es-ES" dirty="0"/>
              <a:t>, </a:t>
            </a:r>
            <a:r>
              <a:rPr lang="es-ES" dirty="0" err="1"/>
              <a:t>several</a:t>
            </a:r>
            <a:r>
              <a:rPr lang="es-ES" dirty="0"/>
              <a:t> clases, etc.</a:t>
            </a:r>
          </a:p>
          <a:p>
            <a:endParaRPr lang="es-ES" dirty="0"/>
          </a:p>
          <a:p>
            <a:r>
              <a:rPr lang="es-ES" dirty="0" err="1"/>
              <a:t>Finally</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just</a:t>
            </a:r>
            <a:r>
              <a:rPr lang="es-ES" dirty="0"/>
              <a:t> a </a:t>
            </a:r>
            <a:r>
              <a:rPr lang="es-ES" dirty="0" err="1"/>
              <a:t>dictionary</a:t>
            </a:r>
            <a:r>
              <a:rPr lang="es-ES" dirty="0"/>
              <a:t> of </a:t>
            </a:r>
            <a:r>
              <a:rPr lang="es-ES" dirty="0" err="1"/>
              <a:t>functions</a:t>
            </a:r>
            <a:r>
              <a:rPr lang="es-ES" dirty="0"/>
              <a:t>, so </a:t>
            </a:r>
            <a:r>
              <a:rPr lang="es-ES" dirty="0" err="1"/>
              <a:t>before</a:t>
            </a:r>
            <a:r>
              <a:rPr lang="es-ES" dirty="0"/>
              <a:t> </a:t>
            </a:r>
            <a:r>
              <a:rPr lang="es-ES" dirty="0" err="1"/>
              <a:t>when</a:t>
            </a:r>
            <a:r>
              <a:rPr lang="es-ES" dirty="0"/>
              <a:t> </a:t>
            </a:r>
            <a:r>
              <a:rPr lang="es-ES" dirty="0" err="1"/>
              <a:t>you</a:t>
            </a:r>
            <a:r>
              <a:rPr lang="es-ES" dirty="0"/>
              <a:t> </a:t>
            </a:r>
            <a:r>
              <a:rPr lang="es-ES" dirty="0" err="1"/>
              <a:t>saw</a:t>
            </a:r>
            <a:r>
              <a:rPr lang="es-ES" dirty="0"/>
              <a:t> </a:t>
            </a:r>
            <a:r>
              <a:rPr lang="es-ES" dirty="0" err="1"/>
              <a:t>the</a:t>
            </a:r>
            <a:r>
              <a:rPr lang="es-ES" dirty="0"/>
              <a:t> </a:t>
            </a:r>
            <a:r>
              <a:rPr lang="es-ES" dirty="0" err="1"/>
              <a:t>Xamarin.Forms</a:t>
            </a:r>
            <a:r>
              <a:rPr lang="es-ES" dirty="0"/>
              <a:t> </a:t>
            </a:r>
            <a:r>
              <a:rPr lang="es-ES" dirty="0" err="1"/>
              <a:t>property</a:t>
            </a:r>
            <a:r>
              <a:rPr lang="es-ES" dirty="0"/>
              <a:t> </a:t>
            </a:r>
            <a:r>
              <a:rPr lang="es-ES" dirty="0" err="1"/>
              <a:t>changed</a:t>
            </a:r>
            <a:r>
              <a:rPr lang="es-ES" dirty="0"/>
              <a:t> </a:t>
            </a:r>
            <a:r>
              <a:rPr lang="es-ES" dirty="0" err="1"/>
              <a:t>stuff</a:t>
            </a:r>
            <a:r>
              <a:rPr lang="es-ES" dirty="0"/>
              <a:t>, </a:t>
            </a:r>
            <a:r>
              <a:rPr lang="es-ES" dirty="0" err="1"/>
              <a:t>what</a:t>
            </a:r>
            <a:r>
              <a:rPr lang="es-ES" dirty="0"/>
              <a:t> </a:t>
            </a:r>
            <a:r>
              <a:rPr lang="es-ES" dirty="0" err="1"/>
              <a:t>was</a:t>
            </a:r>
            <a:r>
              <a:rPr lang="es-ES" dirty="0"/>
              <a:t> </a:t>
            </a:r>
            <a:r>
              <a:rPr lang="es-ES" dirty="0" err="1"/>
              <a:t>doing</a:t>
            </a:r>
            <a:r>
              <a:rPr lang="es-ES" dirty="0"/>
              <a:t> </a:t>
            </a:r>
            <a:r>
              <a:rPr lang="es-ES" dirty="0" err="1"/>
              <a:t>is</a:t>
            </a:r>
            <a:r>
              <a:rPr lang="es-ES" dirty="0"/>
              <a:t> </a:t>
            </a:r>
            <a:r>
              <a:rPr lang="es-ES" dirty="0" err="1"/>
              <a:t>just</a:t>
            </a:r>
            <a:r>
              <a:rPr lang="es-ES" dirty="0"/>
              <a:t> </a:t>
            </a:r>
            <a:r>
              <a:rPr lang="es-ES" dirty="0" err="1"/>
              <a:t>mapping</a:t>
            </a:r>
            <a:r>
              <a:rPr lang="es-ES" dirty="0"/>
              <a:t> </a:t>
            </a:r>
            <a:r>
              <a:rPr lang="es-ES" dirty="0" err="1"/>
              <a:t>string</a:t>
            </a:r>
            <a:r>
              <a:rPr lang="es-ES" dirty="0"/>
              <a:t> </a:t>
            </a:r>
            <a:r>
              <a:rPr lang="es-ES" dirty="0" err="1"/>
              <a:t>with</a:t>
            </a:r>
            <a:r>
              <a:rPr lang="es-ES" dirty="0"/>
              <a:t> </a:t>
            </a:r>
            <a:r>
              <a:rPr lang="es-ES" dirty="0" err="1"/>
              <a:t>methods</a:t>
            </a:r>
            <a:r>
              <a:rPr lang="es-ES" dirty="0"/>
              <a:t>. And </a:t>
            </a:r>
            <a:r>
              <a:rPr lang="es-ES" dirty="0" err="1"/>
              <a:t>is</a:t>
            </a:r>
            <a:r>
              <a:rPr lang="es-ES" dirty="0"/>
              <a:t> </a:t>
            </a:r>
            <a:r>
              <a:rPr lang="es-ES" dirty="0" err="1"/>
              <a:t>what</a:t>
            </a:r>
            <a:r>
              <a:rPr lang="es-ES" dirty="0"/>
              <a:t> </a:t>
            </a:r>
            <a:r>
              <a:rPr lang="es-ES" dirty="0" err="1"/>
              <a:t>the</a:t>
            </a:r>
            <a:r>
              <a:rPr lang="es-ES" dirty="0"/>
              <a:t> </a:t>
            </a:r>
            <a:r>
              <a:rPr lang="es-ES" dirty="0" err="1"/>
              <a:t>mapper</a:t>
            </a:r>
            <a:r>
              <a:rPr lang="es-ES" dirty="0"/>
              <a:t> </a:t>
            </a:r>
            <a:r>
              <a:rPr lang="es-ES" dirty="0" err="1"/>
              <a:t>is</a:t>
            </a:r>
            <a:r>
              <a:rPr lang="es-ES" dirty="0"/>
              <a:t> </a:t>
            </a:r>
            <a:r>
              <a:rPr lang="es-ES" dirty="0" err="1"/>
              <a:t>doing</a:t>
            </a:r>
            <a:r>
              <a:rPr lang="es-ES" dirty="0"/>
              <a:t> </a:t>
            </a:r>
            <a:r>
              <a:rPr lang="es-ES" dirty="0" err="1"/>
              <a:t>but</a:t>
            </a:r>
            <a:r>
              <a:rPr lang="es-ES" dirty="0"/>
              <a:t> </a:t>
            </a:r>
            <a:r>
              <a:rPr lang="es-ES" dirty="0" err="1"/>
              <a:t>standarizing</a:t>
            </a:r>
            <a:r>
              <a:rPr lang="es-ES" dirty="0"/>
              <a:t> </a:t>
            </a:r>
            <a:r>
              <a:rPr lang="es-ES" dirty="0" err="1"/>
              <a:t>that</a:t>
            </a:r>
            <a:r>
              <a:rPr lang="es-ES" dirty="0"/>
              <a:t> to use a </a:t>
            </a:r>
            <a:r>
              <a:rPr lang="es-ES" dirty="0" err="1"/>
              <a:t>structure</a:t>
            </a:r>
            <a:r>
              <a:rPr lang="es-ES" dirty="0"/>
              <a:t> and </a:t>
            </a:r>
            <a:r>
              <a:rPr lang="es-ES" dirty="0" err="1"/>
              <a:t>something</a:t>
            </a:r>
            <a:r>
              <a:rPr lang="es-ES" dirty="0"/>
              <a:t> </a:t>
            </a:r>
            <a:r>
              <a:rPr lang="es-ES" dirty="0" err="1"/>
              <a:t>much</a:t>
            </a:r>
            <a:r>
              <a:rPr lang="es-ES" dirty="0"/>
              <a:t> more </a:t>
            </a:r>
            <a:r>
              <a:rPr lang="es-ES" dirty="0" err="1"/>
              <a:t>pluggable</a:t>
            </a:r>
            <a:r>
              <a:rPr lang="es-ES" dirty="0"/>
              <a:t>.  </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2/26/21 8:15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481256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2/26/21 8:15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7582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2/26/21 8:15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3735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All</a:t>
            </a:r>
            <a:r>
              <a:rPr lang="es-ES" dirty="0"/>
              <a:t> </a:t>
            </a:r>
            <a:r>
              <a:rPr lang="es-ES" dirty="0" err="1"/>
              <a:t>this</a:t>
            </a:r>
            <a:r>
              <a:rPr lang="es-ES" dirty="0"/>
              <a:t> </a:t>
            </a:r>
            <a:r>
              <a:rPr lang="es-ES" dirty="0" err="1"/>
              <a:t>is</a:t>
            </a:r>
            <a:r>
              <a:rPr lang="es-ES" dirty="0"/>
              <a:t> </a:t>
            </a:r>
            <a:r>
              <a:rPr lang="es-ES" dirty="0" err="1"/>
              <a:t>poising</a:t>
            </a:r>
            <a:r>
              <a:rPr lang="es-ES" dirty="0"/>
              <a:t> </a:t>
            </a:r>
            <a:r>
              <a:rPr lang="es-ES" dirty="0" err="1"/>
              <a:t>the</a:t>
            </a:r>
            <a:r>
              <a:rPr lang="es-ES" dirty="0"/>
              <a:t> </a:t>
            </a:r>
            <a:r>
              <a:rPr lang="es-ES" dirty="0" err="1"/>
              <a:t>framework</a:t>
            </a:r>
            <a:r>
              <a:rPr lang="es-ES" dirty="0"/>
              <a:t> to be </a:t>
            </a:r>
            <a:r>
              <a:rPr lang="es-ES" dirty="0" err="1"/>
              <a:t>easily</a:t>
            </a:r>
            <a:r>
              <a:rPr lang="es-ES" dirty="0"/>
              <a:t> to </a:t>
            </a:r>
            <a:r>
              <a:rPr lang="es-ES" dirty="0" err="1"/>
              <a:t>extend</a:t>
            </a:r>
            <a:r>
              <a:rPr lang="es-ES" dirty="0"/>
              <a:t>, and </a:t>
            </a:r>
            <a:r>
              <a:rPr lang="es-ES" dirty="0" err="1"/>
              <a:t>allow</a:t>
            </a:r>
            <a:r>
              <a:rPr lang="es-ES" dirty="0"/>
              <a:t> more </a:t>
            </a:r>
            <a:r>
              <a:rPr lang="es-ES" dirty="0" err="1"/>
              <a:t>customization</a:t>
            </a:r>
            <a:r>
              <a:rPr lang="es-ES" dirty="0"/>
              <a:t> </a:t>
            </a:r>
            <a:r>
              <a:rPr lang="es-ES" dirty="0" err="1"/>
              <a:t>options</a:t>
            </a:r>
            <a:r>
              <a:rPr lang="es-ES" dirty="0"/>
              <a:t>.</a:t>
            </a:r>
          </a:p>
          <a:p>
            <a:endParaRPr lang="es-ES" dirty="0"/>
          </a:p>
          <a:p>
            <a:r>
              <a:rPr lang="es-ES" dirty="0"/>
              <a:t>Shell </a:t>
            </a:r>
            <a:r>
              <a:rPr lang="es-ES" dirty="0" err="1"/>
              <a:t>vNext</a:t>
            </a:r>
            <a:r>
              <a:rPr lang="es-ES" dirty="0"/>
              <a:t>: More </a:t>
            </a:r>
            <a:r>
              <a:rPr lang="es-ES" dirty="0" err="1"/>
              <a:t>customization</a:t>
            </a:r>
            <a:r>
              <a:rPr lang="es-ES" dirty="0"/>
              <a:t> </a:t>
            </a:r>
            <a:r>
              <a:rPr lang="es-ES" dirty="0" err="1"/>
              <a:t>options</a:t>
            </a:r>
            <a:r>
              <a:rPr lang="es-ES" dirty="0"/>
              <a:t>, more </a:t>
            </a:r>
            <a:r>
              <a:rPr lang="es-ES" dirty="0" err="1"/>
              <a:t>explicit</a:t>
            </a:r>
            <a:r>
              <a:rPr lang="es-ES" dirty="0"/>
              <a:t> API, more </a:t>
            </a:r>
            <a:r>
              <a:rPr lang="es-ES" dirty="0" err="1"/>
              <a:t>integrated</a:t>
            </a:r>
            <a:r>
              <a:rPr lang="es-ES" dirty="0"/>
              <a:t> </a:t>
            </a:r>
            <a:r>
              <a:rPr lang="es-ES" dirty="0" err="1"/>
              <a:t>with</a:t>
            </a:r>
            <a:r>
              <a:rPr lang="es-ES" dirty="0"/>
              <a:t> MVVM </a:t>
            </a:r>
            <a:r>
              <a:rPr lang="es-ES" dirty="0" err="1"/>
              <a:t>frameworks</a:t>
            </a:r>
            <a:r>
              <a:rPr lang="es-ES" dirty="0"/>
              <a:t>, etc.</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2/26/21 8:15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755086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40</a:t>
            </a:fld>
            <a:endParaRPr lang="en-US"/>
          </a:p>
        </p:txBody>
      </p:sp>
    </p:spTree>
    <p:extLst>
      <p:ext uri="{BB962C8B-B14F-4D97-AF65-F5344CB8AC3E}">
        <p14:creationId xmlns:p14="http://schemas.microsoft.com/office/powerpoint/2010/main" val="4022004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3</a:t>
            </a:fld>
            <a:endParaRPr lang="es-ES"/>
          </a:p>
        </p:txBody>
      </p:sp>
    </p:spTree>
    <p:extLst>
      <p:ext uri="{BB962C8B-B14F-4D97-AF65-F5344CB8AC3E}">
        <p14:creationId xmlns:p14="http://schemas.microsoft.com/office/powerpoint/2010/main" val="3412349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50</a:t>
            </a:fld>
            <a:endParaRPr lang="en-US"/>
          </a:p>
        </p:txBody>
      </p:sp>
    </p:spTree>
    <p:extLst>
      <p:ext uri="{BB962C8B-B14F-4D97-AF65-F5344CB8AC3E}">
        <p14:creationId xmlns:p14="http://schemas.microsoft.com/office/powerpoint/2010/main" val="512602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6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60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We’re making progress on .NET Multi-platform App UI that we announced almost a year ago at Build 2020. It will help you</a:t>
            </a:r>
            <a:r>
              <a:rPr lang="en-US" sz="2800" b="0" i="0" dirty="0">
                <a:solidFill>
                  <a:srgbClr val="333333"/>
                </a:solidFill>
                <a:effectLst/>
                <a:latin typeface="Segoe UI" panose="020B0502040204020203" pitchFamily="34" charset="0"/>
              </a:rPr>
              <a:t> deliver performant, beautiful and consistent app experiences across various platforms and devices, and allow you to share code across your mobile and desktop apps. </a:t>
            </a:r>
            <a:r>
              <a:rPr lang="en-US" sz="1800" dirty="0">
                <a:effectLst/>
                <a:latin typeface="Calibri" panose="020F0502020204030204" pitchFamily="34" charset="0"/>
                <a:ea typeface="Calibri" panose="020F0502020204030204" pitchFamily="34" charset="0"/>
                <a:cs typeface="Times New Roman" panose="02020603050405020304" pitchFamily="18" charset="0"/>
              </a:rPr>
              <a:t>.NET MAUI under the hood uses technologies out there today for building native apps on Windows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WinUI</a:t>
            </a:r>
            <a:r>
              <a:rPr lang="en-US" sz="1800" dirty="0">
                <a:effectLst/>
                <a:latin typeface="Calibri" panose="020F0502020204030204" pitchFamily="34" charset="0"/>
                <a:ea typeface="Calibri" panose="020F0502020204030204" pitchFamily="34" charset="0"/>
                <a:cs typeface="Times New Roman" panose="02020603050405020304" pitchFamily="18" charset="0"/>
              </a:rPr>
              <a:t>, Mac Catalyst for macOS, and of course, iOS and Android. .NET MAUI abstracts all those frameworks into a single framework built on .NET 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means 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preview 1 dropped last week so you can go check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07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005DA6"/>
                </a:solidFill>
                <a:effectLst/>
                <a:latin typeface="Segoe UI" panose="020B0502040204020203" pitchFamily="34" charset="0"/>
                <a:hlinkClick r:id="rId3"/>
              </a:rPr>
              <a:t>Blazor</a:t>
            </a:r>
            <a:r>
              <a:rPr lang="en-US" b="0" i="0" dirty="0">
                <a:solidFill>
                  <a:srgbClr val="333333"/>
                </a:solidFill>
                <a:effectLst/>
                <a:latin typeface="Segoe UI" panose="020B0502040204020203" pitchFamily="34" charset="0"/>
              </a:rPr>
              <a:t> has become a very popular way to write .NET web apps. We first supported Blazor on the server, then in the browser with </a:t>
            </a:r>
            <a:r>
              <a:rPr lang="en-US" b="0" i="0" dirty="0" err="1">
                <a:solidFill>
                  <a:srgbClr val="333333"/>
                </a:solidFill>
                <a:effectLst/>
                <a:latin typeface="Segoe UI" panose="020B0502040204020203" pitchFamily="34" charset="0"/>
              </a:rPr>
              <a:t>WebAssembly</a:t>
            </a:r>
            <a:r>
              <a:rPr lang="en-US" b="0" i="0" dirty="0">
                <a:solidFill>
                  <a:srgbClr val="333333"/>
                </a:solidFill>
                <a:effectLst/>
                <a:latin typeface="Segoe UI" panose="020B0502040204020203" pitchFamily="34" charset="0"/>
              </a:rPr>
              <a:t>, and now we’re extending it again, to enable you to write Blazor desktop apps in .NET 6. This enables you to create hybrid client apps, which combine web and native UI together in a native client application. It is primarily targeted at web developers that want provide rich client and offline experiences for their users.</a:t>
            </a:r>
          </a:p>
          <a:p>
            <a:endParaRPr lang="en-US" b="0" i="0" dirty="0">
              <a:solidFill>
                <a:srgbClr val="333333"/>
              </a:solidFill>
              <a:effectLst/>
              <a:latin typeface="Segoe UI" panose="020B0502040204020203" pitchFamily="34" charset="0"/>
            </a:endParaRPr>
          </a:p>
          <a:p>
            <a:r>
              <a:rPr lang="en-US" b="0" i="0" dirty="0">
                <a:solidFill>
                  <a:srgbClr val="333333"/>
                </a:solidFill>
                <a:effectLst/>
                <a:latin typeface="Segoe UI" panose="020B0502040204020203" pitchFamily="34" charset="0"/>
              </a:rPr>
              <a:t>Blazor hybrid desktop apps is built on top of .NET Multi-platform App UI. It relies on that UI stack for a native application container and native controls (should you want to use them).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722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16</a:t>
            </a:fld>
            <a:endParaRPr lang="en-US"/>
          </a:p>
        </p:txBody>
      </p:sp>
    </p:spTree>
    <p:extLst>
      <p:ext uri="{BB962C8B-B14F-4D97-AF65-F5344CB8AC3E}">
        <p14:creationId xmlns:p14="http://schemas.microsoft.com/office/powerpoint/2010/main" val="1499811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17</a:t>
            </a:fld>
            <a:endParaRPr lang="en-US"/>
          </a:p>
        </p:txBody>
      </p:sp>
    </p:spTree>
    <p:extLst>
      <p:ext uri="{BB962C8B-B14F-4D97-AF65-F5344CB8AC3E}">
        <p14:creationId xmlns:p14="http://schemas.microsoft.com/office/powerpoint/2010/main" val="2288151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maddy</a:t>
            </a:r>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18</a:t>
            </a:fld>
            <a:endParaRPr lang="en-US"/>
          </a:p>
        </p:txBody>
      </p:sp>
    </p:spTree>
    <p:extLst>
      <p:ext uri="{BB962C8B-B14F-4D97-AF65-F5344CB8AC3E}">
        <p14:creationId xmlns:p14="http://schemas.microsoft.com/office/powerpoint/2010/main" val="4085669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‹Nº›</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3107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96"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817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1278532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3324"/>
          </a:xfrm>
        </p:spPr>
        <p:txBody>
          <a:bodyPr wrap="square" lIns="0" tIns="0" rIns="0" bIns="0">
            <a:spAutoFit/>
          </a:bodyPr>
          <a:lstStyle>
            <a:lvl1pPr marL="0" indent="0">
              <a:lnSpc>
                <a:spcPts val="2353"/>
              </a:lnSpc>
              <a:buNone/>
              <a:defRPr sz="1961" b="0" i="0">
                <a:solidFill>
                  <a:schemeClr val="tx1"/>
                </a:solidFill>
                <a:latin typeface="+mn-lt"/>
              </a:defRPr>
            </a:lvl1pPr>
            <a:lvl2pPr marL="224086" indent="0">
              <a:buNone/>
              <a:defRPr/>
            </a:lvl2pPr>
            <a:lvl3pPr marL="448171" indent="0">
              <a:buNone/>
              <a:defRPr/>
            </a:lvl3pPr>
            <a:lvl4pPr marL="672257" indent="0">
              <a:buNone/>
              <a:defRPr/>
            </a:lvl4pPr>
            <a:lvl5pPr marL="896341"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675156"/>
          </a:xfrm>
        </p:spPr>
        <p:txBody>
          <a:bodyPr lIns="0" tIns="0" rIns="0" bIns="0"/>
          <a:lstStyle>
            <a:lvl1pPr marL="0" indent="0">
              <a:lnSpc>
                <a:spcPts val="1765"/>
              </a:lnSpc>
              <a:spcBef>
                <a:spcPts val="882"/>
              </a:spcBef>
              <a:buNone/>
              <a:defRPr sz="1372" b="1">
                <a:solidFill>
                  <a:schemeClr val="accent1"/>
                </a:solidFill>
                <a:latin typeface="+mn-lt"/>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3"/>
            <a:ext cx="3597528" cy="2675156"/>
          </a:xfrm>
        </p:spPr>
        <p:txBody>
          <a:bodyPr lIns="0" tIns="0" rIns="0" bIns="0"/>
          <a:lstStyle>
            <a:lvl1pPr marL="0" marR="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marL="0" marR="0" lvl="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0"/>
            <a:ext cx="3622117" cy="2675156"/>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07" marR="0" indent="-280107" algn="l" defTabSz="914322"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71" indent="0">
              <a:buNone/>
              <a:defRPr/>
            </a:lvl3pPr>
            <a:lvl4pPr marL="672257" indent="0">
              <a:buNone/>
              <a:defRPr/>
            </a:lvl4pPr>
            <a:lvl5pPr marL="896341" indent="0">
              <a:buNone/>
              <a:defRPr/>
            </a:lvl5pPr>
          </a:lstStyle>
          <a:p>
            <a:pPr marL="0" marR="0" lvl="0" indent="0" algn="l" defTabSz="91432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07" marR="0" lvl="1" indent="-280107" algn="l" defTabSz="91432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099362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title+photo">
    <p:spTree>
      <p:nvGrpSpPr>
        <p:cNvPr id="1" name=""/>
        <p:cNvGrpSpPr/>
        <p:nvPr/>
      </p:nvGrpSpPr>
      <p:grpSpPr>
        <a:xfrm>
          <a:off x="0" y="0"/>
          <a:ext cx="0" cy="0"/>
          <a:chOff x="0" y="0"/>
          <a:chExt cx="0" cy="0"/>
        </a:xfrm>
      </p:grpSpPr>
      <p:sp>
        <p:nvSpPr>
          <p:cNvPr id="2" name="Title 1"/>
          <p:cNvSpPr>
            <a:spLocks noGrp="1"/>
          </p:cNvSpPr>
          <p:nvPr>
            <p:ph type="title"/>
          </p:nvPr>
        </p:nvSpPr>
        <p:spPr>
          <a:xfrm>
            <a:off x="2070504" y="1081218"/>
            <a:ext cx="5202836" cy="1325563"/>
          </a:xfrm>
        </p:spPr>
        <p:txBody>
          <a:bodyPr>
            <a:normAutofit/>
          </a:bodyPr>
          <a:lstStyle>
            <a:lvl1pPr>
              <a:defRPr sz="36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2070504" y="2987830"/>
            <a:ext cx="4940353" cy="3189133"/>
          </a:xfrm>
        </p:spPr>
        <p:txBody>
          <a:bodyPr>
            <a:normAutofit/>
          </a:bodyPr>
          <a:lstStyle>
            <a:lvl1pPr marL="0" indent="0">
              <a:buNone/>
              <a:defRPr sz="1600"/>
            </a:lvl1pPr>
            <a:lvl2pPr marL="457177" indent="0">
              <a:buNone/>
              <a:defRPr sz="1600"/>
            </a:lvl2pPr>
            <a:lvl3pPr marL="914355" indent="0">
              <a:buNone/>
              <a:defRPr sz="1600"/>
            </a:lvl3pPr>
            <a:lvl4pPr marL="1371532" indent="0">
              <a:buNone/>
              <a:defRPr sz="1600"/>
            </a:lvl4pPr>
            <a:lvl5pPr marL="1828709" indent="0">
              <a:buNone/>
              <a:defRPr sz="16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26/2/21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4" name="Text Placeholder 13">
            <a:extLst>
              <a:ext uri="{FF2B5EF4-FFF2-40B4-BE49-F238E27FC236}">
                <a16:creationId xmlns:a16="http://schemas.microsoft.com/office/drawing/2014/main" id="{6CA81737-0AD0-2646-9B7D-EF7F1B316A49}"/>
              </a:ext>
            </a:extLst>
          </p:cNvPr>
          <p:cNvSpPr>
            <a:spLocks noGrp="1"/>
          </p:cNvSpPr>
          <p:nvPr>
            <p:ph type="body" sz="quarter" idx="13" hasCustomPrompt="1"/>
          </p:nvPr>
        </p:nvSpPr>
        <p:spPr>
          <a:xfrm>
            <a:off x="2070504" y="2420697"/>
            <a:ext cx="5202836" cy="558614"/>
          </a:xfrm>
        </p:spPr>
        <p:txBody>
          <a:bodyPr/>
          <a:lstStyle>
            <a:lvl1pPr marL="0" indent="0">
              <a:buNone/>
              <a:defRPr sz="2700" b="1"/>
            </a:lvl1pPr>
          </a:lstStyle>
          <a:p>
            <a:pPr lvl="0"/>
            <a:r>
              <a:rPr lang="en-US" dirty="0"/>
              <a:t>Subtitle</a:t>
            </a:r>
            <a:endParaRPr lang="es-ES" dirty="0"/>
          </a:p>
        </p:txBody>
      </p:sp>
      <p:sp>
        <p:nvSpPr>
          <p:cNvPr id="11" name="Picture Placeholder 10">
            <a:extLst>
              <a:ext uri="{FF2B5EF4-FFF2-40B4-BE49-F238E27FC236}">
                <a16:creationId xmlns:a16="http://schemas.microsoft.com/office/drawing/2014/main" id="{704257E0-461B-F247-B54D-5ED9EEBB5B8F}"/>
              </a:ext>
            </a:extLst>
          </p:cNvPr>
          <p:cNvSpPr>
            <a:spLocks noGrp="1"/>
          </p:cNvSpPr>
          <p:nvPr>
            <p:ph type="pic" sz="quarter" idx="14"/>
          </p:nvPr>
        </p:nvSpPr>
        <p:spPr>
          <a:xfrm>
            <a:off x="7493487" y="1081218"/>
            <a:ext cx="3803324" cy="727700"/>
          </a:xfrm>
        </p:spPr>
        <p:txBody>
          <a:bodyPr/>
          <a:lstStyle/>
          <a:p>
            <a:endParaRPr lang="es-ES"/>
          </a:p>
        </p:txBody>
      </p:sp>
    </p:spTree>
    <p:extLst>
      <p:ext uri="{BB962C8B-B14F-4D97-AF65-F5344CB8AC3E}">
        <p14:creationId xmlns:p14="http://schemas.microsoft.com/office/powerpoint/2010/main" val="350030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1D6D-0F12-4CD2-8FD3-A49D481D92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694A2-CD74-481C-9653-8AF1DC493C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F63CD-BA47-4893-98F9-B0B5BCC19CFE}"/>
              </a:ext>
            </a:extLst>
          </p:cNvPr>
          <p:cNvSpPr>
            <a:spLocks noGrp="1"/>
          </p:cNvSpPr>
          <p:nvPr>
            <p:ph type="dt" sz="half" idx="10"/>
          </p:nvPr>
        </p:nvSpPr>
        <p:spPr/>
        <p:txBody>
          <a:bodyPr/>
          <a:lstStyle/>
          <a:p>
            <a:fld id="{AFAAA849-1D6E-40B2-B057-39C83678EF33}" type="datetimeFigureOut">
              <a:rPr lang="en-US" smtClean="0"/>
              <a:t>2/26/21</a:t>
            </a:fld>
            <a:endParaRPr lang="en-US"/>
          </a:p>
        </p:txBody>
      </p:sp>
      <p:sp>
        <p:nvSpPr>
          <p:cNvPr id="5" name="Footer Placeholder 4">
            <a:extLst>
              <a:ext uri="{FF2B5EF4-FFF2-40B4-BE49-F238E27FC236}">
                <a16:creationId xmlns:a16="http://schemas.microsoft.com/office/drawing/2014/main" id="{59A49D36-BECE-4BEA-B68E-E0A53DF4A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1AA3E-992B-41D0-B212-DB41E4AFCF84}"/>
              </a:ext>
            </a:extLst>
          </p:cNvPr>
          <p:cNvSpPr>
            <a:spLocks noGrp="1"/>
          </p:cNvSpPr>
          <p:nvPr>
            <p:ph type="sldNum" sz="quarter" idx="12"/>
          </p:nvPr>
        </p:nvSpPr>
        <p:spPr/>
        <p:txBody>
          <a:bodyPr/>
          <a:lstStyle/>
          <a:p>
            <a:fld id="{4E496B1D-8E75-41C7-93E2-071D5C87766A}" type="slidenum">
              <a:rPr lang="en-US" smtClean="0"/>
              <a:t>‹Nº›</a:t>
            </a:fld>
            <a:endParaRPr lang="en-US"/>
          </a:p>
        </p:txBody>
      </p:sp>
    </p:spTree>
    <p:extLst>
      <p:ext uri="{BB962C8B-B14F-4D97-AF65-F5344CB8AC3E}">
        <p14:creationId xmlns:p14="http://schemas.microsoft.com/office/powerpoint/2010/main" val="646098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506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2/26/21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‹Nº›</a:t>
            </a:fld>
            <a:endParaRPr lang="en-US"/>
          </a:p>
        </p:txBody>
      </p:sp>
    </p:spTree>
    <p:extLst>
      <p:ext uri="{BB962C8B-B14F-4D97-AF65-F5344CB8AC3E}">
        <p14:creationId xmlns:p14="http://schemas.microsoft.com/office/powerpoint/2010/main" val="3931750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2/26/21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‹Nº›</a:t>
            </a:fld>
            <a:endParaRPr lang="en-US"/>
          </a:p>
        </p:txBody>
      </p:sp>
    </p:spTree>
    <p:extLst>
      <p:ext uri="{BB962C8B-B14F-4D97-AF65-F5344CB8AC3E}">
        <p14:creationId xmlns:p14="http://schemas.microsoft.com/office/powerpoint/2010/main" val="2510869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2/26/21</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3578767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2853578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0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9"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1" r:id="rId20"/>
    <p:sldLayoutId id="2147483757" r:id="rId21"/>
    <p:sldLayoutId id="2147483759" r:id="rId22"/>
    <p:sldLayoutId id="2147483760" r:id="rId23"/>
    <p:sldLayoutId id="2147483762" r:id="rId24"/>
    <p:sldLayoutId id="2147483764" r:id="rId25"/>
    <p:sldLayoutId id="2147483765"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javiersuarezruiz.wordpress.com/" TargetMode="External"/><Relationship Id="rId2" Type="http://schemas.openxmlformats.org/officeDocument/2006/relationships/hyperlink" Target="mailto:javiersuarezruiz@Hotmail.com" TargetMode="External"/><Relationship Id="rId1" Type="http://schemas.openxmlformats.org/officeDocument/2006/relationships/slideLayout" Target="../slideLayouts/slideLayout19.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emf"/><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7.xml"/><Relationship Id="rId1" Type="http://schemas.openxmlformats.org/officeDocument/2006/relationships/video" Target="https://www.youtube.com/embed/WWsL0qmU1d0?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xamarin/Xamarin.Forms/tree/winui3_desktop" TargetMode="Externa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12203837" cy="6858000"/>
          </a:xfrm>
          <a:prstGeom prst="rect">
            <a:avLst/>
          </a:prstGeom>
          <a:solidFill>
            <a:srgbClr val="27A5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itle 1"/>
          <p:cNvSpPr txBox="1">
            <a:spLocks/>
          </p:cNvSpPr>
          <p:nvPr/>
        </p:nvSpPr>
        <p:spPr>
          <a:xfrm>
            <a:off x="268080" y="2702784"/>
            <a:ext cx="11655840" cy="208186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6600" b="1" dirty="0">
                <a:solidFill>
                  <a:schemeClr val="bg1"/>
                </a:solidFill>
              </a:rPr>
              <a:t>.NET MAUI</a:t>
            </a:r>
          </a:p>
          <a:p>
            <a:r>
              <a:rPr lang="es-ES" sz="4400" dirty="0">
                <a:solidFill>
                  <a:schemeClr val="bg1"/>
                </a:solidFill>
              </a:rPr>
              <a:t>Como desarrollador </a:t>
            </a:r>
            <a:r>
              <a:rPr lang="es-ES" sz="4400" dirty="0" err="1">
                <a:solidFill>
                  <a:schemeClr val="bg1"/>
                </a:solidFill>
              </a:rPr>
              <a:t>Xamarin.Forms</a:t>
            </a:r>
            <a:r>
              <a:rPr lang="es-ES" sz="4400" dirty="0">
                <a:solidFill>
                  <a:schemeClr val="bg1"/>
                </a:solidFill>
              </a:rPr>
              <a:t>, ¿Qué cosas cambian?</a:t>
            </a:r>
          </a:p>
          <a:p>
            <a:endParaRPr lang="es-ES" sz="4800" dirty="0">
              <a:solidFill>
                <a:schemeClr val="bg1"/>
              </a:solidFill>
            </a:endParaRPr>
          </a:p>
        </p:txBody>
      </p:sp>
    </p:spTree>
    <p:extLst>
      <p:ext uri="{BB962C8B-B14F-4D97-AF65-F5344CB8AC3E}">
        <p14:creationId xmlns:p14="http://schemas.microsoft.com/office/powerpoint/2010/main" val="17982754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1367" y="1830230"/>
            <a:ext cx="4773746" cy="246767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000" dirty="0">
              <a:solidFill>
                <a:schemeClr val="tx1">
                  <a:lumMod val="50000"/>
                </a:schemeClr>
              </a:solidFill>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lstStyle/>
          <a:p>
            <a:r>
              <a:rPr lang="en-US" dirty="0" err="1"/>
              <a:t>Blazor</a:t>
            </a:r>
            <a:r>
              <a:rPr lang="en-US" dirty="0"/>
              <a:t> Desktop</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5230" y="3531407"/>
            <a:ext cx="4646022" cy="706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.NET Multi-platform App 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5230" y="1943620"/>
            <a:ext cx="4646022" cy="7067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Calibri" panose="020F0502020204030204"/>
                <a:ea typeface="Segoe UI" pitchFamily="34" charset="0"/>
                <a:cs typeface="Segoe UI"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8241" y="2650356"/>
            <a:ext cx="0" cy="8810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22" y="1998042"/>
            <a:ext cx="6131014" cy="2554545"/>
          </a:xfrm>
          <a:prstGeom prst="rect">
            <a:avLst/>
          </a:prstGeom>
          <a:noFill/>
        </p:spPr>
        <p:txBody>
          <a:bodyPr wrap="square">
            <a:spAutoFit/>
          </a:bodyPr>
          <a:lstStyle/>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Reusar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componentes</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UI entre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y web</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Creado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e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encima</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.NET Multi-platform App UI</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Contenedor</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de app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&amp; embedded controls</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Disponible con .NET 6</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2123" y="2760302"/>
            <a:ext cx="2948357" cy="584775"/>
          </a:xfrm>
          <a:prstGeom prst="rect">
            <a:avLst/>
          </a:prstGeom>
          <a:solidFill>
            <a:schemeClr val="accent3">
              <a:lumMod val="75000"/>
            </a:schemeClr>
          </a:solidFill>
        </p:spPr>
        <p:txBody>
          <a:bodyPr wrap="square" rtlCol="0">
            <a:spAutoFit/>
          </a:bodyPr>
          <a:lstStyle/>
          <a:p>
            <a:pPr algn="ctr" defTabSz="914225"/>
            <a:r>
              <a:rPr lang="en-US" sz="1600" dirty="0" err="1">
                <a:solidFill>
                  <a:schemeClr val="bg1"/>
                </a:solidFill>
                <a:latin typeface="Calibri" panose="020F0502020204030204"/>
              </a:rPr>
              <a:t>Puede</a:t>
            </a:r>
            <a:r>
              <a:rPr lang="en-US" sz="1600" dirty="0">
                <a:solidFill>
                  <a:schemeClr val="bg1"/>
                </a:solidFill>
                <a:latin typeface="Calibri" panose="020F0502020204030204"/>
              </a:rPr>
              <a:t> usar la App </a:t>
            </a:r>
            <a:r>
              <a:rPr lang="en-US" sz="1600" dirty="0" err="1">
                <a:solidFill>
                  <a:schemeClr val="bg1"/>
                </a:solidFill>
                <a:latin typeface="Calibri" panose="020F0502020204030204"/>
              </a:rPr>
              <a:t>nativa</a:t>
            </a:r>
            <a:r>
              <a:rPr lang="en-US" sz="1600" dirty="0">
                <a:solidFill>
                  <a:schemeClr val="bg1"/>
                </a:solidFill>
                <a:latin typeface="Calibri" panose="020F0502020204030204"/>
              </a:rPr>
              <a:t> </a:t>
            </a:r>
          </a:p>
          <a:p>
            <a:pPr algn="ctr" defTabSz="914225"/>
            <a:r>
              <a:rPr lang="en-US" sz="1600" dirty="0">
                <a:solidFill>
                  <a:schemeClr val="bg1"/>
                </a:solidFill>
                <a:latin typeface="Calibri" panose="020F0502020204030204"/>
              </a:rPr>
              <a:t>container &amp; </a:t>
            </a:r>
            <a:r>
              <a:rPr lang="en-US" sz="1600" dirty="0" err="1">
                <a:solidFill>
                  <a:schemeClr val="bg1"/>
                </a:solidFill>
                <a:latin typeface="Calibri" panose="020F0502020204030204"/>
              </a:rPr>
              <a:t>controles</a:t>
            </a:r>
            <a:endParaRPr lang="en-US" sz="1600" dirty="0">
              <a:solidFill>
                <a:schemeClr val="bg1"/>
              </a:solidFill>
              <a:latin typeface="Calibri" panose="020F0502020204030204"/>
            </a:endParaRPr>
          </a:p>
        </p:txBody>
      </p:sp>
      <p:grpSp>
        <p:nvGrpSpPr>
          <p:cNvPr id="101" name="Group 100">
            <a:extLst>
              <a:ext uri="{FF2B5EF4-FFF2-40B4-BE49-F238E27FC236}">
                <a16:creationId xmlns:a16="http://schemas.microsoft.com/office/drawing/2014/main" id="{DC10BD96-D92F-4701-8074-6C365248ED4B}"/>
              </a:ext>
            </a:extLst>
          </p:cNvPr>
          <p:cNvGrpSpPr/>
          <p:nvPr/>
        </p:nvGrpSpPr>
        <p:grpSpPr>
          <a:xfrm>
            <a:off x="765230" y="4244039"/>
            <a:ext cx="2153052" cy="1514016"/>
            <a:chOff x="764473" y="4244154"/>
            <a:chExt cx="2153357" cy="1514231"/>
          </a:xfrm>
        </p:grpSpPr>
        <p:grpSp>
          <p:nvGrpSpPr>
            <p:cNvPr id="60" name="Group 59">
              <a:extLst>
                <a:ext uri="{FF2B5EF4-FFF2-40B4-BE49-F238E27FC236}">
                  <a16:creationId xmlns:a16="http://schemas.microsoft.com/office/drawing/2014/main" id="{A9497378-CACC-4A01-8401-89D2FAEB62A6}"/>
                </a:ext>
              </a:extLst>
            </p:cNvPr>
            <p:cNvGrpSpPr/>
            <p:nvPr/>
          </p:nvGrpSpPr>
          <p:grpSpPr>
            <a:xfrm>
              <a:off x="764473" y="4835245"/>
              <a:ext cx="2153357" cy="923140"/>
              <a:chOff x="769916" y="4835245"/>
              <a:chExt cx="2153357" cy="923140"/>
            </a:xfrm>
          </p:grpSpPr>
          <p:grpSp>
            <p:nvGrpSpPr>
              <p:cNvPr id="63" name="Group 62">
                <a:extLst>
                  <a:ext uri="{FF2B5EF4-FFF2-40B4-BE49-F238E27FC236}">
                    <a16:creationId xmlns:a16="http://schemas.microsoft.com/office/drawing/2014/main" id="{8DE6328E-6608-4E8E-A0AF-07479F168F3B}"/>
                  </a:ext>
                </a:extLst>
              </p:cNvPr>
              <p:cNvGrpSpPr/>
              <p:nvPr/>
            </p:nvGrpSpPr>
            <p:grpSpPr>
              <a:xfrm>
                <a:off x="2008873" y="4843985"/>
                <a:ext cx="914400" cy="914400"/>
                <a:chOff x="1986003" y="5319061"/>
                <a:chExt cx="914400" cy="914400"/>
              </a:xfrm>
            </p:grpSpPr>
            <p:sp>
              <p:nvSpPr>
                <p:cNvPr id="71" name="TextBox 70">
                  <a:extLst>
                    <a:ext uri="{FF2B5EF4-FFF2-40B4-BE49-F238E27FC236}">
                      <a16:creationId xmlns:a16="http://schemas.microsoft.com/office/drawing/2014/main" id="{B0D43546-D4CC-499D-8CFA-F2AF1D686428}"/>
                    </a:ext>
                  </a:extLst>
                </p:cNvPr>
                <p:cNvSpPr txBox="1"/>
                <p:nvPr/>
              </p:nvSpPr>
              <p:spPr>
                <a:xfrm>
                  <a:off x="2143092" y="5591892"/>
                  <a:ext cx="627095" cy="280718"/>
                </a:xfrm>
                <a:prstGeom prst="rect">
                  <a:avLst/>
                </a:prstGeom>
                <a:noFill/>
              </p:spPr>
              <p:txBody>
                <a:bodyPr wrap="none" rtlCol="0">
                  <a:spAutoFit/>
                </a:bodyPr>
                <a:lstStyle/>
                <a:p>
                  <a:pPr defTabSz="914225"/>
                  <a:r>
                    <a:rPr lang="en-US" sz="1200" dirty="0">
                      <a:solidFill>
                        <a:schemeClr val="tx1">
                          <a:lumMod val="50000"/>
                        </a:schemeClr>
                      </a:solidFill>
                      <a:latin typeface="Calibri" panose="020F0502020204030204"/>
                    </a:rPr>
                    <a:t>macOS</a:t>
                  </a:r>
                </a:p>
              </p:txBody>
            </p:sp>
            <p:pic>
              <p:nvPicPr>
                <p:cNvPr id="72" name="Graphic 71" descr="Laptop with solid fill">
                  <a:extLst>
                    <a:ext uri="{FF2B5EF4-FFF2-40B4-BE49-F238E27FC236}">
                      <a16:creationId xmlns:a16="http://schemas.microsoft.com/office/drawing/2014/main" id="{2AB24816-B64D-471C-A2E9-151FF7AEB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6003" y="5319061"/>
                  <a:ext cx="914400" cy="914400"/>
                </a:xfrm>
                <a:prstGeom prst="rect">
                  <a:avLst/>
                </a:prstGeom>
              </p:spPr>
            </p:pic>
          </p:grpSp>
          <p:grpSp>
            <p:nvGrpSpPr>
              <p:cNvPr id="64" name="Group 63">
                <a:extLst>
                  <a:ext uri="{FF2B5EF4-FFF2-40B4-BE49-F238E27FC236}">
                    <a16:creationId xmlns:a16="http://schemas.microsoft.com/office/drawing/2014/main" id="{3CF4B09B-E6D9-4726-939D-FE154B5A1A84}"/>
                  </a:ext>
                </a:extLst>
              </p:cNvPr>
              <p:cNvGrpSpPr/>
              <p:nvPr/>
            </p:nvGrpSpPr>
            <p:grpSpPr>
              <a:xfrm>
                <a:off x="769916" y="4835245"/>
                <a:ext cx="914400" cy="914400"/>
                <a:chOff x="769916" y="4835245"/>
                <a:chExt cx="914400" cy="914400"/>
              </a:xfrm>
            </p:grpSpPr>
            <p:grpSp>
              <p:nvGrpSpPr>
                <p:cNvPr id="65" name="Group 42">
                  <a:extLst>
                    <a:ext uri="{FF2B5EF4-FFF2-40B4-BE49-F238E27FC236}">
                      <a16:creationId xmlns:a16="http://schemas.microsoft.com/office/drawing/2014/main" id="{68C6853C-CDE3-433D-9BCA-D31A1B7A11B0}"/>
                    </a:ext>
                  </a:extLst>
                </p:cNvPr>
                <p:cNvGrpSpPr>
                  <a:grpSpLocks noChangeAspect="1"/>
                </p:cNvGrpSpPr>
                <p:nvPr/>
              </p:nvGrpSpPr>
              <p:grpSpPr bwMode="auto">
                <a:xfrm>
                  <a:off x="1135999" y="5160128"/>
                  <a:ext cx="179625" cy="186208"/>
                  <a:chOff x="3492" y="1769"/>
                  <a:chExt cx="854" cy="864"/>
                </a:xfrm>
                <a:solidFill>
                  <a:srgbClr val="FFFFFF"/>
                </a:solidFill>
              </p:grpSpPr>
              <p:sp>
                <p:nvSpPr>
                  <p:cNvPr id="67" name="Freeform 43">
                    <a:extLst>
                      <a:ext uri="{FF2B5EF4-FFF2-40B4-BE49-F238E27FC236}">
                        <a16:creationId xmlns:a16="http://schemas.microsoft.com/office/drawing/2014/main" id="{FC9DD702-664A-4D21-9DF8-7BC935DC3BF3}"/>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8" name="Freeform 44">
                    <a:extLst>
                      <a:ext uri="{FF2B5EF4-FFF2-40B4-BE49-F238E27FC236}">
                        <a16:creationId xmlns:a16="http://schemas.microsoft.com/office/drawing/2014/main" id="{4A9E4DCC-038C-4673-8C72-20860F4C4EE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69" name="Freeform 45">
                    <a:extLst>
                      <a:ext uri="{FF2B5EF4-FFF2-40B4-BE49-F238E27FC236}">
                        <a16:creationId xmlns:a16="http://schemas.microsoft.com/office/drawing/2014/main" id="{425FFAF6-0545-43EC-BF9C-36059B9D2FD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sp>
                <p:nvSpPr>
                  <p:cNvPr id="70" name="Freeform 46">
                    <a:extLst>
                      <a:ext uri="{FF2B5EF4-FFF2-40B4-BE49-F238E27FC236}">
                        <a16:creationId xmlns:a16="http://schemas.microsoft.com/office/drawing/2014/main" id="{EE763DFA-A4BC-4F6E-9C16-435E483586C1}"/>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solidFill>
                        <a:schemeClr val="tx1">
                          <a:lumMod val="50000"/>
                        </a:schemeClr>
                      </a:solidFill>
                      <a:latin typeface="Calibri" panose="020F0502020204030204"/>
                    </a:endParaRPr>
                  </a:p>
                </p:txBody>
              </p:sp>
            </p:grpSp>
            <p:pic>
              <p:nvPicPr>
                <p:cNvPr id="66" name="Graphic 65" descr="Laptop outline">
                  <a:extLst>
                    <a:ext uri="{FF2B5EF4-FFF2-40B4-BE49-F238E27FC236}">
                      <a16:creationId xmlns:a16="http://schemas.microsoft.com/office/drawing/2014/main" id="{BE1644FC-8087-4A1A-9F15-66B8D09CAA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916" y="4835245"/>
                  <a:ext cx="914400" cy="914400"/>
                </a:xfrm>
                <a:prstGeom prst="rect">
                  <a:avLst/>
                </a:prstGeom>
              </p:spPr>
            </p:pic>
          </p:grpSp>
        </p:grpSp>
        <p:grpSp>
          <p:nvGrpSpPr>
            <p:cNvPr id="77" name="Group 76">
              <a:extLst>
                <a:ext uri="{FF2B5EF4-FFF2-40B4-BE49-F238E27FC236}">
                  <a16:creationId xmlns:a16="http://schemas.microsoft.com/office/drawing/2014/main" id="{DCCC621F-9C60-473C-B850-2FE1E91961FB}"/>
                </a:ext>
              </a:extLst>
            </p:cNvPr>
            <p:cNvGrpSpPr/>
            <p:nvPr/>
          </p:nvGrpSpPr>
          <p:grpSpPr>
            <a:xfrm>
              <a:off x="1158602" y="4244154"/>
              <a:ext cx="1366729" cy="591091"/>
              <a:chOff x="1158602" y="4244154"/>
              <a:chExt cx="1366729" cy="591091"/>
            </a:xfrm>
          </p:grpSpPr>
          <p:grpSp>
            <p:nvGrpSpPr>
              <p:cNvPr id="78" name="Group 77">
                <a:extLst>
                  <a:ext uri="{FF2B5EF4-FFF2-40B4-BE49-F238E27FC236}">
                    <a16:creationId xmlns:a16="http://schemas.microsoft.com/office/drawing/2014/main" id="{D9D6BB3B-91FC-4900-8BD9-674FBB7107D2}"/>
                  </a:ext>
                </a:extLst>
              </p:cNvPr>
              <p:cNvGrpSpPr/>
              <p:nvPr/>
            </p:nvGrpSpPr>
            <p:grpSpPr>
              <a:xfrm rot="10800000">
                <a:off x="1158602" y="4244154"/>
                <a:ext cx="157022" cy="558777"/>
                <a:chOff x="1629501" y="2666967"/>
                <a:chExt cx="125906" cy="558777"/>
              </a:xfrm>
            </p:grpSpPr>
            <p:cxnSp>
              <p:nvCxnSpPr>
                <p:cNvPr id="88" name="Straight Connector 87">
                  <a:extLst>
                    <a:ext uri="{FF2B5EF4-FFF2-40B4-BE49-F238E27FC236}">
                      <a16:creationId xmlns:a16="http://schemas.microsoft.com/office/drawing/2014/main" id="{DFC92AE9-249F-4073-B7C7-F0FD867A8272}"/>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89" name="Oval 88">
                  <a:extLst>
                    <a:ext uri="{FF2B5EF4-FFF2-40B4-BE49-F238E27FC236}">
                      <a16:creationId xmlns:a16="http://schemas.microsoft.com/office/drawing/2014/main" id="{154FE067-1573-4304-B184-C6A78F3A99DB}"/>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nvGrpSpPr>
              <p:cNvPr id="79" name="Group 78">
                <a:extLst>
                  <a:ext uri="{FF2B5EF4-FFF2-40B4-BE49-F238E27FC236}">
                    <a16:creationId xmlns:a16="http://schemas.microsoft.com/office/drawing/2014/main" id="{7034A226-C8E7-4E65-9E35-C08D0CCAA19E}"/>
                  </a:ext>
                </a:extLst>
              </p:cNvPr>
              <p:cNvGrpSpPr/>
              <p:nvPr/>
            </p:nvGrpSpPr>
            <p:grpSpPr>
              <a:xfrm>
                <a:off x="2368309" y="4267340"/>
                <a:ext cx="157022" cy="567905"/>
                <a:chOff x="2368309" y="4267340"/>
                <a:chExt cx="157022" cy="567905"/>
              </a:xfrm>
            </p:grpSpPr>
            <p:cxnSp>
              <p:nvCxnSpPr>
                <p:cNvPr id="86" name="Straight Connector 85">
                  <a:extLst>
                    <a:ext uri="{FF2B5EF4-FFF2-40B4-BE49-F238E27FC236}">
                      <a16:creationId xmlns:a16="http://schemas.microsoft.com/office/drawing/2014/main" id="{7AE81A37-6FEC-4EC8-9F4D-B118E9EDC74A}"/>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87" name="Oval 86">
                  <a:extLst>
                    <a:ext uri="{FF2B5EF4-FFF2-40B4-BE49-F238E27FC236}">
                      <a16:creationId xmlns:a16="http://schemas.microsoft.com/office/drawing/2014/main" id="{817C3B42-9DA9-4206-AC2C-6F5417DFE3E0}"/>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solidFill>
                      <a:schemeClr val="tx1">
                        <a:lumMod val="50000"/>
                      </a:schemeClr>
                    </a:solidFill>
                    <a:latin typeface="Segoe UI Semilight"/>
                  </a:endParaRPr>
                </a:p>
              </p:txBody>
            </p:sp>
          </p:grpSp>
        </p:grpSp>
      </p:grpSp>
    </p:spTree>
    <p:extLst>
      <p:ext uri="{BB962C8B-B14F-4D97-AF65-F5344CB8AC3E}">
        <p14:creationId xmlns:p14="http://schemas.microsoft.com/office/powerpoint/2010/main" val="301786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8">
                                            <p:txEl>
                                              <p:pRg st="0" end="0"/>
                                            </p:txEl>
                                          </p:spTgt>
                                        </p:tgtEl>
                                        <p:attrNameLst>
                                          <p:attrName>style.visibility</p:attrName>
                                        </p:attrNameLst>
                                      </p:cBhvr>
                                      <p:to>
                                        <p:strVal val="visible"/>
                                      </p:to>
                                    </p:set>
                                    <p:animEffect transition="in" filter="fade">
                                      <p:cBhvr>
                                        <p:cTn id="19" dur="500"/>
                                        <p:tgtEl>
                                          <p:spTgt spid="5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xEl>
                                              <p:pRg st="2" end="2"/>
                                            </p:txEl>
                                          </p:spTgt>
                                        </p:tgtEl>
                                        <p:attrNameLst>
                                          <p:attrName>style.visibility</p:attrName>
                                        </p:attrNameLst>
                                      </p:cBhvr>
                                      <p:to>
                                        <p:strVal val="visible"/>
                                      </p:to>
                                    </p:set>
                                    <p:animEffect transition="in" filter="fade">
                                      <p:cBhvr>
                                        <p:cTn id="24" dur="500"/>
                                        <p:tgtEl>
                                          <p:spTgt spid="5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
                                            <p:txEl>
                                              <p:pRg st="4" end="4"/>
                                            </p:txEl>
                                          </p:spTgt>
                                        </p:tgtEl>
                                        <p:attrNameLst>
                                          <p:attrName>style.visibility</p:attrName>
                                        </p:attrNameLst>
                                      </p:cBhvr>
                                      <p:to>
                                        <p:strVal val="visible"/>
                                      </p:to>
                                    </p:set>
                                    <p:animEffect transition="in" filter="fade">
                                      <p:cBhvr>
                                        <p:cTn id="29" dur="500"/>
                                        <p:tgtEl>
                                          <p:spTgt spid="5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8">
                                            <p:txEl>
                                              <p:pRg st="6" end="6"/>
                                            </p:txEl>
                                          </p:spTgt>
                                        </p:tgtEl>
                                        <p:attrNameLst>
                                          <p:attrName>style.visibility</p:attrName>
                                        </p:attrNameLst>
                                      </p:cBhvr>
                                      <p:to>
                                        <p:strVal val="visible"/>
                                      </p:to>
                                    </p:set>
                                    <p:animEffect transition="in" filter="fade">
                                      <p:cBhvr>
                                        <p:cTn id="34"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latin typeface="Segoe UI Semibold"/>
                <a:cs typeface="Segoe UI Semibold"/>
              </a:rPr>
              <a:t>.NET MAUI: </a:t>
            </a:r>
            <a:r>
              <a:rPr lang="en-US" dirty="0" err="1">
                <a:latin typeface="Segoe UI Semibold"/>
                <a:cs typeface="Segoe UI Semibold"/>
              </a:rPr>
              <a:t>Otros</a:t>
            </a:r>
            <a:r>
              <a:rPr lang="en-US" dirty="0">
                <a:latin typeface="Segoe UI Semibold"/>
                <a:cs typeface="Segoe UI Semibold"/>
              </a:rPr>
              <a:t> </a:t>
            </a:r>
            <a:r>
              <a:rPr lang="en-US" dirty="0" err="1">
                <a:latin typeface="Segoe UI Semibold"/>
                <a:cs typeface="Segoe UI Semibold"/>
              </a:rPr>
              <a:t>detalles</a:t>
            </a:r>
            <a:endParaRPr lang="en-US" b="1" dirty="0"/>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930137" y="1498797"/>
            <a:ext cx="4992578" cy="1828154"/>
          </a:xfrm>
        </p:spPr>
        <p:txBody>
          <a:bodyPr vert="horz" wrap="square" lIns="146275" tIns="91421" rIns="146275" bIns="91421" rtlCol="0" anchor="t">
            <a:spAutoFit/>
          </a:bodyPr>
          <a:lstStyle/>
          <a:p>
            <a:pPr marL="0" indent="0">
              <a:buNone/>
            </a:pPr>
            <a:r>
              <a:rPr lang="en-US" sz="1600" dirty="0" err="1">
                <a:cs typeface="Segoe UI"/>
              </a:rPr>
              <a:t>Proyectos</a:t>
            </a:r>
            <a:r>
              <a:rPr lang="en-US" sz="1600" dirty="0">
                <a:cs typeface="Segoe UI"/>
              </a:rPr>
              <a:t> SDK-style </a:t>
            </a:r>
          </a:p>
          <a:p>
            <a:pPr marL="0" indent="0">
              <a:buNone/>
            </a:pPr>
            <a:r>
              <a:rPr lang="en-US" sz="1600" dirty="0">
                <a:cs typeface="Segoe UI"/>
              </a:rPr>
              <a:t>Proyecto </a:t>
            </a:r>
            <a:r>
              <a:rPr lang="en-US" sz="1600" dirty="0" err="1">
                <a:cs typeface="Segoe UI"/>
              </a:rPr>
              <a:t>único</a:t>
            </a:r>
            <a:endParaRPr lang="en-US" sz="1600" dirty="0">
              <a:cs typeface="Segoe UI"/>
            </a:endParaRPr>
          </a:p>
          <a:p>
            <a:pPr marL="0" indent="0">
              <a:buNone/>
            </a:pPr>
            <a:r>
              <a:rPr lang="en-US" sz="1600" dirty="0" err="1">
                <a:cs typeface="Segoe UI"/>
              </a:rPr>
              <a:t>Soporte</a:t>
            </a:r>
            <a:r>
              <a:rPr lang="en-US" sz="1600" dirty="0">
                <a:cs typeface="Segoe UI"/>
              </a:rPr>
              <a:t> CLI</a:t>
            </a:r>
          </a:p>
          <a:p>
            <a:pPr marL="0" indent="0">
              <a:buNone/>
            </a:pPr>
            <a:r>
              <a:rPr lang="en-US" sz="1600" dirty="0">
                <a:cs typeface="Segoe UI"/>
              </a:rPr>
              <a:t>.NET 6 BCL</a:t>
            </a:r>
          </a:p>
          <a:p>
            <a:pPr marL="0" indent="0">
              <a:buNone/>
            </a:pPr>
            <a:r>
              <a:rPr lang="en-US" sz="1600" dirty="0">
                <a:cs typeface="Segoe UI"/>
              </a:rPr>
              <a:t>Multi-</a:t>
            </a:r>
            <a:r>
              <a:rPr lang="en-US" sz="1600" dirty="0" err="1">
                <a:cs typeface="Segoe UI"/>
              </a:rPr>
              <a:t>paradigma</a:t>
            </a:r>
            <a:endParaRPr lang="en-US" sz="1600" dirty="0">
              <a:cs typeface="Segoe UI"/>
            </a:endParaRPr>
          </a:p>
          <a:p>
            <a:r>
              <a:rPr lang="en-US" sz="1000" dirty="0" err="1">
                <a:cs typeface="Segoe UI"/>
              </a:rPr>
              <a:t>Interfaz</a:t>
            </a:r>
            <a:r>
              <a:rPr lang="en-US" sz="1000" dirty="0">
                <a:cs typeface="Segoe UI"/>
              </a:rPr>
              <a:t> de </a:t>
            </a:r>
            <a:r>
              <a:rPr lang="en-US" sz="1000" dirty="0" err="1">
                <a:cs typeface="Segoe UI"/>
              </a:rPr>
              <a:t>usuario</a:t>
            </a:r>
            <a:r>
              <a:rPr lang="en-US" sz="1000" dirty="0">
                <a:cs typeface="Segoe UI"/>
              </a:rPr>
              <a:t> compatible con XAML y  C#</a:t>
            </a:r>
          </a:p>
          <a:p>
            <a:r>
              <a:rPr lang="en-US" sz="1000" dirty="0" err="1">
                <a:cs typeface="Segoe UI"/>
              </a:rPr>
              <a:t>Listo</a:t>
            </a:r>
            <a:r>
              <a:rPr lang="en-US" sz="1000" dirty="0">
                <a:cs typeface="Segoe UI"/>
              </a:rPr>
              <a:t> para </a:t>
            </a:r>
            <a:r>
              <a:rPr lang="en-US" sz="1000" dirty="0" err="1">
                <a:cs typeface="Segoe UI"/>
              </a:rPr>
              <a:t>Blazor</a:t>
            </a:r>
            <a:r>
              <a:rPr lang="en-US" sz="1000" dirty="0">
                <a:cs typeface="Segoe UI"/>
              </a:rPr>
              <a:t> y C# MVU</a:t>
            </a:r>
            <a:endParaRPr lang="en-US" sz="1200" dirty="0">
              <a:latin typeface="Segoe UI"/>
              <a:cs typeface="Segoe UI"/>
            </a:endParaRPr>
          </a:p>
        </p:txBody>
      </p:sp>
      <p:sp>
        <p:nvSpPr>
          <p:cNvPr id="5" name="TextBox 4">
            <a:extLst>
              <a:ext uri="{FF2B5EF4-FFF2-40B4-BE49-F238E27FC236}">
                <a16:creationId xmlns:a16="http://schemas.microsoft.com/office/drawing/2014/main" id="{2B2A9897-6730-462A-A0FB-FAC52EB902D1}"/>
              </a:ext>
            </a:extLst>
          </p:cNvPr>
          <p:cNvSpPr txBox="1"/>
          <p:nvPr/>
        </p:nvSpPr>
        <p:spPr>
          <a:xfrm>
            <a:off x="1487526" y="3202826"/>
            <a:ext cx="3566459" cy="664327"/>
          </a:xfrm>
          <a:prstGeom prst="rect">
            <a:avLst/>
          </a:prstGeom>
          <a:solidFill>
            <a:schemeClr val="accent1"/>
          </a:solid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388633" y="1944554"/>
            <a:ext cx="1172529" cy="194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2088501" y="1685715"/>
            <a:ext cx="2427002" cy="1408649"/>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86"/>
            </a:xfrm>
            <a:prstGeom prst="rect">
              <a:avLst/>
            </a:prstGeom>
            <a:noFill/>
          </p:spPr>
          <p:txBody>
            <a:bodyPr wrap="square" lIns="0" tIns="0" rIns="0" bIns="0" rtlCol="0">
              <a:spAutoFit/>
            </a:bodyPr>
            <a:lstStyle/>
            <a:p>
              <a:pPr algn="ctr" defTabSz="914180">
                <a:lnSpc>
                  <a:spcPct val="90000"/>
                </a:lnSpc>
                <a:spcAft>
                  <a:spcPts val="600"/>
                </a:spcAft>
                <a:defRPr/>
              </a:pPr>
              <a:r>
                <a:rPr lang="en-US" sz="13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86"/>
            </a:xfrm>
            <a:prstGeom prst="rect">
              <a:avLst/>
            </a:prstGeom>
            <a:noFill/>
            <a:ln>
              <a:noFill/>
            </a:ln>
          </p:spPr>
          <p:txBody>
            <a:bodyPr wrap="square" lIns="0" tIns="0" rIns="0" bIns="0" rtlCol="0">
              <a:spAutoFit/>
            </a:bodyPr>
            <a:lstStyle/>
            <a:p>
              <a:pPr algn="ctr" defTabSz="914180">
                <a:lnSpc>
                  <a:spcPct val="90000"/>
                </a:lnSpc>
                <a:spcAft>
                  <a:spcPts val="600"/>
                </a:spcAft>
                <a:defRPr/>
              </a:pPr>
              <a:r>
                <a:rPr lang="en-US" sz="13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487526" y="3929910"/>
            <a:ext cx="1754699" cy="664327"/>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480905" y="4645719"/>
            <a:ext cx="1761321" cy="664327"/>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3297870" y="3927547"/>
            <a:ext cx="1754699" cy="664327"/>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3299285" y="4637454"/>
            <a:ext cx="1754699" cy="664327"/>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470151" y="3263534"/>
            <a:ext cx="3531436" cy="565324"/>
          </a:xfrm>
          <a:prstGeom prst="rect">
            <a:avLst/>
          </a:prstGeom>
          <a:solidFill>
            <a:schemeClr val="accent1">
              <a:alpha val="10196"/>
            </a:schemeClr>
          </a:solid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300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6930137" y="3897462"/>
            <a:ext cx="4992578" cy="2652676"/>
          </a:xfrm>
          <a:prstGeom prst="rect">
            <a:avLst/>
          </a:prstGeom>
          <a:solidFill>
            <a:srgbClr val="4A0851"/>
          </a:solidFill>
        </p:spPr>
        <p:txBody>
          <a:bodyPr vert="horz" wrap="square" lIns="146275" tIns="91421" rIns="146275" bIns="91421"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a:solidFill>
                  <a:schemeClr val="bg1"/>
                </a:solidFill>
                <a:latin typeface="Segoe UI Light" panose="020B0502040204020203" pitchFamily="34" charset="0"/>
                <a:cs typeface="Segoe UI Light" panose="020B0502040204020203" pitchFamily="34" charset="0"/>
              </a:rPr>
              <a:t>File | New</a:t>
            </a:r>
          </a:p>
          <a:p>
            <a:pPr marL="457089" indent="-457089"/>
            <a:r>
              <a:rPr lang="en-US" sz="1372" dirty="0">
                <a:solidFill>
                  <a:schemeClr val="bg1"/>
                </a:solidFill>
                <a:latin typeface="Segoe UI"/>
                <a:cs typeface="Segoe UI"/>
              </a:rPr>
              <a:t>Multi-platform App UI (.NET)</a:t>
            </a:r>
          </a:p>
          <a:p>
            <a:pPr marL="457089" indent="-457089"/>
            <a:endParaRPr lang="en-US" sz="1372" dirty="0">
              <a:solidFill>
                <a:schemeClr val="bg1"/>
              </a:solidFill>
              <a:latin typeface="Segoe UI"/>
              <a:cs typeface="Segoe UI"/>
            </a:endParaRPr>
          </a:p>
          <a:p>
            <a:pPr marL="0" indent="0">
              <a:buNone/>
            </a:pPr>
            <a:r>
              <a:rPr lang="en-US" sz="1765" dirty="0">
                <a:solidFill>
                  <a:schemeClr val="bg1"/>
                </a:solidFill>
                <a:latin typeface="Segoe UI Light"/>
                <a:cs typeface="Segoe UI"/>
              </a:rPr>
              <a:t>CLI</a:t>
            </a:r>
          </a:p>
          <a:p>
            <a:pPr marL="335834" indent="-335834"/>
            <a:r>
              <a:rPr lang="en-US" sz="1372" dirty="0">
                <a:solidFill>
                  <a:schemeClr val="bg1"/>
                </a:solidFill>
                <a:latin typeface="Segoe UI"/>
                <a:cs typeface="Segoe UI"/>
              </a:rPr>
              <a:t>dotnet install </a:t>
            </a:r>
            <a:r>
              <a:rPr lang="en-US" sz="1372" dirty="0" err="1">
                <a:solidFill>
                  <a:schemeClr val="bg1"/>
                </a:solidFill>
                <a:latin typeface="Segoe UI"/>
                <a:cs typeface="Segoe UI"/>
              </a:rPr>
              <a:t>maui</a:t>
            </a:r>
            <a:endParaRPr lang="en-US" sz="1372" dirty="0">
              <a:solidFill>
                <a:schemeClr val="bg1"/>
              </a:solidFill>
            </a:endParaRPr>
          </a:p>
          <a:p>
            <a:pPr marL="335834" indent="-335834"/>
            <a:r>
              <a:rPr lang="en-US" sz="1372" dirty="0">
                <a:solidFill>
                  <a:schemeClr val="bg1"/>
                </a:solidFill>
                <a:latin typeface="Segoe UI"/>
                <a:cs typeface="Segoe UI"/>
              </a:rPr>
              <a:t>dotnet new </a:t>
            </a:r>
            <a:r>
              <a:rPr lang="en-US" sz="1372" dirty="0" err="1">
                <a:solidFill>
                  <a:schemeClr val="bg1"/>
                </a:solidFill>
                <a:latin typeface="Segoe UI"/>
                <a:cs typeface="Segoe UI"/>
              </a:rPr>
              <a:t>maui</a:t>
            </a:r>
            <a:endParaRPr lang="en-US" sz="1372" dirty="0">
              <a:solidFill>
                <a:schemeClr val="bg1"/>
              </a:solidFill>
              <a:latin typeface="Segoe UI"/>
              <a:cs typeface="Segoe UI"/>
            </a:endParaRPr>
          </a:p>
          <a:p>
            <a:pPr marL="335834" indent="-335834"/>
            <a:endParaRPr lang="en-US" sz="1372" dirty="0">
              <a:solidFill>
                <a:schemeClr val="bg1"/>
              </a:solidFill>
              <a:latin typeface="Segoe UI"/>
              <a:cs typeface="Segoe UI"/>
            </a:endParaRPr>
          </a:p>
          <a:p>
            <a:pPr marL="0" indent="0">
              <a:buNone/>
            </a:pPr>
            <a:r>
              <a:rPr lang="en-US" sz="1765" dirty="0">
                <a:solidFill>
                  <a:schemeClr val="bg1"/>
                </a:solidFill>
                <a:latin typeface="Segoe UI Light" panose="020B0502040204020203" pitchFamily="34" charset="0"/>
                <a:cs typeface="Segoe UI Light" panose="020B0502040204020203" pitchFamily="34" charset="0"/>
              </a:rPr>
              <a:t>Namespaces </a:t>
            </a:r>
          </a:p>
          <a:p>
            <a:pPr marL="457089" indent="-457089"/>
            <a:r>
              <a:rPr lang="en-US" sz="1372" dirty="0" err="1">
                <a:solidFill>
                  <a:schemeClr val="bg1"/>
                </a:solidFill>
                <a:latin typeface="Segoe UI"/>
                <a:cs typeface="Segoe UI"/>
              </a:rPr>
              <a:t>Microsoft.Maui</a:t>
            </a:r>
            <a:r>
              <a:rPr lang="en-US" sz="1372" dirty="0">
                <a:solidFill>
                  <a:schemeClr val="bg1"/>
                </a:solidFill>
                <a:latin typeface="Segoe UI"/>
                <a:cs typeface="Segoe UI"/>
              </a:rPr>
              <a:t> (antes </a:t>
            </a:r>
            <a:r>
              <a:rPr lang="en-US" sz="1372" dirty="0" err="1">
                <a:solidFill>
                  <a:schemeClr val="bg1"/>
                </a:solidFill>
                <a:latin typeface="Segoe UI"/>
                <a:cs typeface="Segoe UI"/>
              </a:rPr>
              <a:t>Xamarin.Forms</a:t>
            </a:r>
            <a:r>
              <a:rPr lang="en-US" sz="1372" dirty="0">
                <a:solidFill>
                  <a:schemeClr val="bg1"/>
                </a:solidFill>
                <a:latin typeface="Segoe UI"/>
                <a:cs typeface="Segoe UI"/>
              </a:rPr>
              <a:t>)</a:t>
            </a:r>
          </a:p>
          <a:p>
            <a:pPr marL="457089" indent="-457089"/>
            <a:r>
              <a:rPr lang="en-US" sz="1372" dirty="0" err="1">
                <a:solidFill>
                  <a:schemeClr val="bg1"/>
                </a:solidFill>
                <a:latin typeface="Segoe UI"/>
                <a:cs typeface="Segoe UI"/>
              </a:rPr>
              <a:t>Microsoft.Essentials</a:t>
            </a:r>
            <a:r>
              <a:rPr lang="en-US" sz="1372" dirty="0">
                <a:solidFill>
                  <a:schemeClr val="bg1"/>
                </a:solidFill>
                <a:latin typeface="Segoe UI"/>
                <a:cs typeface="Segoe UI"/>
              </a:rPr>
              <a:t> (antes </a:t>
            </a:r>
            <a:r>
              <a:rPr lang="en-US" sz="1372" dirty="0" err="1">
                <a:solidFill>
                  <a:schemeClr val="bg1"/>
                </a:solidFill>
                <a:latin typeface="Segoe UI"/>
                <a:cs typeface="Segoe UI"/>
              </a:rPr>
              <a:t>Xamarin.Essentials</a:t>
            </a:r>
            <a:r>
              <a:rPr lang="en-US" sz="1372" dirty="0">
                <a:solidFill>
                  <a:schemeClr val="bg1"/>
                </a:solidFill>
                <a:latin typeface="Segoe UI"/>
                <a:cs typeface="Segoe UI"/>
              </a:rPr>
              <a:t>)</a:t>
            </a:r>
            <a:endParaRPr lang="en-US" sz="1372" dirty="0">
              <a:solidFill>
                <a:schemeClr val="bg1"/>
              </a:solidFill>
            </a:endParaRPr>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205030" y="5562104"/>
            <a:ext cx="6725108" cy="1204650"/>
          </a:xfrm>
          <a:prstGeom prst="rect">
            <a:avLst/>
          </a:prstGeom>
        </p:spPr>
        <p:txBody>
          <a:bodyPr vert="horz" wrap="square" lIns="146275" tIns="91421" rIns="146275" bIns="91421"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err="1">
                <a:latin typeface="Segoe UI Light"/>
                <a:cs typeface="Segoe UI"/>
              </a:rPr>
              <a:t>Compatibilidad</a:t>
            </a:r>
            <a:endParaRPr lang="en-US" sz="1765" dirty="0">
              <a:latin typeface="Segoe UI Light"/>
              <a:cs typeface="Segoe UI"/>
            </a:endParaRPr>
          </a:p>
          <a:p>
            <a:pPr marL="335834" indent="-335834"/>
            <a:r>
              <a:rPr lang="en-US" sz="1200" b="1" dirty="0" err="1">
                <a:latin typeface="Segoe UI"/>
                <a:cs typeface="Segoe UI"/>
              </a:rPr>
              <a:t>Cambios</a:t>
            </a:r>
            <a:r>
              <a:rPr lang="en-US" sz="1200" b="1" dirty="0">
                <a:latin typeface="Segoe UI"/>
                <a:cs typeface="Segoe UI"/>
              </a:rPr>
              <a:t> </a:t>
            </a:r>
            <a:r>
              <a:rPr lang="en-US" sz="1200" b="1" dirty="0" err="1">
                <a:latin typeface="Segoe UI"/>
                <a:cs typeface="Segoe UI"/>
              </a:rPr>
              <a:t>mínimos</a:t>
            </a:r>
            <a:r>
              <a:rPr lang="en-US" sz="1200" b="1" dirty="0">
                <a:latin typeface="Segoe UI"/>
                <a:cs typeface="Segoe UI"/>
              </a:rPr>
              <a:t> </a:t>
            </a:r>
            <a:r>
              <a:rPr lang="en-US" sz="1200" dirty="0">
                <a:latin typeface="Segoe UI"/>
                <a:cs typeface="Segoe UI"/>
              </a:rPr>
              <a:t>de API: el </a:t>
            </a:r>
            <a:r>
              <a:rPr lang="en-US" sz="1200" dirty="0" err="1">
                <a:latin typeface="Segoe UI"/>
                <a:cs typeface="Segoe UI"/>
              </a:rPr>
              <a:t>objetivo</a:t>
            </a:r>
            <a:r>
              <a:rPr lang="en-US" sz="1200" dirty="0">
                <a:latin typeface="Segoe UI"/>
                <a:cs typeface="Segoe UI"/>
              </a:rPr>
              <a:t> es solo </a:t>
            </a:r>
            <a:r>
              <a:rPr lang="en-US" sz="1200" dirty="0" err="1">
                <a:latin typeface="Segoe UI"/>
                <a:cs typeface="Segoe UI"/>
              </a:rPr>
              <a:t>añadir</a:t>
            </a:r>
            <a:r>
              <a:rPr lang="en-US" sz="1200" dirty="0">
                <a:latin typeface="Segoe UI"/>
                <a:cs typeface="Segoe UI"/>
              </a:rPr>
              <a:t> valor (</a:t>
            </a:r>
            <a:r>
              <a:rPr lang="en-US" sz="1200" dirty="0" err="1">
                <a:latin typeface="Segoe UI"/>
                <a:cs typeface="Segoe UI"/>
              </a:rPr>
              <a:t>rendimiento</a:t>
            </a:r>
            <a:r>
              <a:rPr lang="en-US" sz="1200" dirty="0">
                <a:latin typeface="Segoe UI"/>
                <a:cs typeface="Segoe UI"/>
              </a:rPr>
              <a:t>, </a:t>
            </a:r>
            <a:r>
              <a:rPr lang="en-US" sz="1200" dirty="0" err="1">
                <a:latin typeface="Segoe UI"/>
                <a:cs typeface="Segoe UI"/>
              </a:rPr>
              <a:t>ciclo</a:t>
            </a:r>
            <a:r>
              <a:rPr lang="en-US" sz="1200" dirty="0">
                <a:latin typeface="Segoe UI"/>
                <a:cs typeface="Segoe UI"/>
              </a:rPr>
              <a:t> de </a:t>
            </a:r>
            <a:r>
              <a:rPr lang="en-US" sz="1200" dirty="0" err="1">
                <a:latin typeface="Segoe UI"/>
                <a:cs typeface="Segoe UI"/>
              </a:rPr>
              <a:t>desarrollo</a:t>
            </a:r>
            <a:r>
              <a:rPr lang="en-US" sz="1200" dirty="0">
                <a:latin typeface="Segoe UI"/>
                <a:cs typeface="Segoe UI"/>
              </a:rPr>
              <a:t>, etc.)</a:t>
            </a:r>
          </a:p>
          <a:p>
            <a:pPr marL="335834" indent="-335834"/>
            <a:r>
              <a:rPr lang="en-US" sz="1200" dirty="0" err="1">
                <a:latin typeface="Segoe UI"/>
                <a:cs typeface="Segoe UI"/>
              </a:rPr>
              <a:t>Soporte</a:t>
            </a:r>
            <a:r>
              <a:rPr lang="en-US" sz="1200" dirty="0">
                <a:latin typeface="Segoe UI"/>
                <a:cs typeface="Segoe UI"/>
              </a:rPr>
              <a:t> de </a:t>
            </a:r>
            <a:r>
              <a:rPr lang="en-US" sz="1200" b="1" dirty="0" err="1">
                <a:latin typeface="Segoe UI"/>
                <a:cs typeface="Segoe UI"/>
              </a:rPr>
              <a:t>migración</a:t>
            </a:r>
            <a:r>
              <a:rPr lang="en-US" sz="1200" dirty="0">
                <a:latin typeface="Segoe UI"/>
                <a:cs typeface="Segoe UI"/>
              </a:rPr>
              <a:t> para Xamarin y </a:t>
            </a:r>
            <a:r>
              <a:rPr lang="en-US" sz="1200" dirty="0" err="1">
                <a:latin typeface="Segoe UI"/>
                <a:cs typeface="Segoe UI"/>
              </a:rPr>
              <a:t>Xamarin.Forms</a:t>
            </a:r>
            <a:endParaRPr lang="en-US" sz="1200" dirty="0">
              <a:latin typeface="Segoe UI"/>
              <a:cs typeface="Segoe UI"/>
            </a:endParaRPr>
          </a:p>
          <a:p>
            <a:pPr marL="335834" indent="-335834"/>
            <a:r>
              <a:rPr lang="en-US" sz="1200" dirty="0" err="1">
                <a:latin typeface="Segoe UI"/>
                <a:cs typeface="Segoe UI"/>
              </a:rPr>
              <a:t>Soporte</a:t>
            </a:r>
            <a:r>
              <a:rPr lang="en-US" sz="1200" dirty="0">
                <a:latin typeface="Segoe UI"/>
                <a:cs typeface="Segoe UI"/>
              </a:rPr>
              <a:t> a </a:t>
            </a:r>
            <a:r>
              <a:rPr lang="en-US" sz="1200" b="1" dirty="0" err="1">
                <a:latin typeface="Segoe UI"/>
                <a:cs typeface="Segoe UI"/>
              </a:rPr>
              <a:t>Xamarin.Forms</a:t>
            </a:r>
            <a:r>
              <a:rPr lang="en-US" sz="1200" b="1" dirty="0">
                <a:latin typeface="Segoe UI"/>
                <a:cs typeface="Segoe UI"/>
              </a:rPr>
              <a:t> </a:t>
            </a:r>
            <a:r>
              <a:rPr lang="en-US" sz="1200" dirty="0" err="1">
                <a:latin typeface="Segoe UI"/>
                <a:cs typeface="Segoe UI"/>
              </a:rPr>
              <a:t>durante</a:t>
            </a:r>
            <a:r>
              <a:rPr lang="en-US" sz="1200" dirty="0">
                <a:latin typeface="Segoe UI"/>
                <a:cs typeface="Segoe UI"/>
              </a:rPr>
              <a:t> un </a:t>
            </a:r>
            <a:r>
              <a:rPr lang="en-US" sz="1200" dirty="0" err="1">
                <a:latin typeface="Segoe UI"/>
                <a:cs typeface="Segoe UI"/>
              </a:rPr>
              <a:t>año</a:t>
            </a:r>
            <a:r>
              <a:rPr lang="en-US" sz="1200" dirty="0">
                <a:latin typeface="Segoe UI"/>
                <a:cs typeface="Segoe UI"/>
              </a:rPr>
              <a:t> </a:t>
            </a:r>
            <a:r>
              <a:rPr lang="en-US" sz="1200" dirty="0" err="1">
                <a:latin typeface="Segoe UI"/>
                <a:cs typeface="Segoe UI"/>
              </a:rPr>
              <a:t>después</a:t>
            </a:r>
            <a:r>
              <a:rPr lang="en-US" sz="1200" dirty="0">
                <a:latin typeface="Segoe UI"/>
                <a:cs typeface="Segoe UI"/>
              </a:rPr>
              <a:t> del </a:t>
            </a:r>
            <a:r>
              <a:rPr lang="en-US" sz="1200" dirty="0" err="1">
                <a:latin typeface="Segoe UI"/>
                <a:cs typeface="Segoe UI"/>
              </a:rPr>
              <a:t>lanzamiento</a:t>
            </a:r>
            <a:r>
              <a:rPr lang="en-US" sz="1200" dirty="0">
                <a:latin typeface="Segoe UI"/>
                <a:cs typeface="Segoe UI"/>
              </a:rPr>
              <a:t> de .NET MAUI</a:t>
            </a:r>
            <a:endParaRPr lang="en-US" sz="1372" dirty="0"/>
          </a:p>
        </p:txBody>
      </p:sp>
    </p:spTree>
    <p:extLst>
      <p:ext uri="{BB962C8B-B14F-4D97-AF65-F5344CB8AC3E}">
        <p14:creationId xmlns:p14="http://schemas.microsoft.com/office/powerpoint/2010/main" val="358723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animEffect transition="in" filter="fade">
                                      <p:cBhvr>
                                        <p:cTn id="31" dur="500"/>
                                        <p:tgtEl>
                                          <p:spTgt spid="2">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Effect transition="in" filter="fade">
                                      <p:cBhvr>
                                        <p:cTn id="43" dur="500"/>
                                        <p:tgtEl>
                                          <p:spTgt spid="2">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500"/>
                                        <p:tgtEl>
                                          <p:spTgt spid="2">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dirty="0"/>
              <a:t>Los objetivos de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588622" y="1736319"/>
            <a:ext cx="2429533" cy="4623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Calidad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12 meses de </a:t>
            </a:r>
            <a:r>
              <a:rPr lang="es-ES" sz="900" dirty="0" err="1">
                <a:gradFill>
                  <a:gsLst>
                    <a:gs pos="0">
                      <a:srgbClr val="FFFFFF"/>
                    </a:gs>
                    <a:gs pos="100000">
                      <a:srgbClr val="FFFFFF"/>
                    </a:gs>
                  </a:gsLst>
                  <a:lin ang="5400000" scaled="0"/>
                </a:gradFill>
                <a:ea typeface="Segoe UI" pitchFamily="34" charset="0"/>
                <a:cs typeface="Segoe UI" pitchFamily="34" charset="0"/>
              </a:rPr>
              <a:t>releases</a:t>
            </a:r>
            <a:r>
              <a:rPr lang="es-ES" sz="900" dirty="0">
                <a:gradFill>
                  <a:gsLst>
                    <a:gs pos="0">
                      <a:srgbClr val="FFFFFF"/>
                    </a:gs>
                    <a:gs pos="100000">
                      <a:srgbClr val="FFFFFF"/>
                    </a:gs>
                  </a:gsLst>
                  <a:lin ang="5400000" scaled="0"/>
                </a:gradFill>
                <a:ea typeface="Segoe UI" pitchFamily="34" charset="0"/>
                <a:cs typeface="Segoe UI" pitchFamily="34" charset="0"/>
              </a:rPr>
              <a:t> con bug </a:t>
            </a:r>
            <a:r>
              <a:rPr lang="es-ES" sz="900" dirty="0" err="1">
                <a:gradFill>
                  <a:gsLst>
                    <a:gs pos="0">
                      <a:srgbClr val="FFFFFF"/>
                    </a:gs>
                    <a:gs pos="100000">
                      <a:srgbClr val="FFFFFF"/>
                    </a:gs>
                  </a:gsLst>
                  <a:lin ang="5400000" scaled="0"/>
                </a:gradFill>
                <a:ea typeface="Segoe UI" pitchFamily="34" charset="0"/>
                <a:cs typeface="Segoe UI" pitchFamily="34" charset="0"/>
              </a:rPr>
              <a:t>fixing</a:t>
            </a:r>
            <a:r>
              <a:rPr lang="es-ES" sz="900" dirty="0">
                <a:gradFill>
                  <a:gsLst>
                    <a:gs pos="0">
                      <a:srgbClr val="FFFFFF"/>
                    </a:gs>
                    <a:gs pos="100000">
                      <a:srgbClr val="FFFFFF"/>
                    </a:gs>
                  </a:gsLst>
                  <a:lin ang="5400000" scaled="0"/>
                </a:gradFill>
                <a:ea typeface="Segoe UI" pitchFamily="34" charset="0"/>
                <a:cs typeface="Segoe UI" pitchFamily="34" charset="0"/>
              </a:rPr>
              <a:t> y cambios para mejorar la calidad en </a:t>
            </a:r>
            <a:r>
              <a:rPr lang="es-ES" sz="900" dirty="0" err="1">
                <a:gradFill>
                  <a:gsLst>
                    <a:gs pos="0">
                      <a:srgbClr val="FFFFFF"/>
                    </a:gs>
                    <a:gs pos="100000">
                      <a:srgbClr val="FFFFFF"/>
                    </a:gs>
                  </a:gsLst>
                  <a:lin ang="5400000" scaled="0"/>
                </a:gradFill>
                <a:ea typeface="Segoe UI" pitchFamily="34" charset="0"/>
                <a:cs typeface="Segoe UI" pitchFamily="34" charset="0"/>
              </a:rPr>
              <a:t>Xamarin.Forms</a:t>
            </a:r>
            <a:r>
              <a:rPr lang="es-ES" sz="900" dirty="0">
                <a:gradFill>
                  <a:gsLst>
                    <a:gs pos="0">
                      <a:srgbClr val="FFFFFF"/>
                    </a:gs>
                    <a:gs pos="100000">
                      <a:srgbClr val="FFFFFF"/>
                    </a:gs>
                  </a:gsLst>
                  <a:lin ang="5400000" scaled="0"/>
                </a:gradFill>
                <a:ea typeface="Segoe UI" pitchFamily="34" charset="0"/>
                <a:cs typeface="Segoe UI" pitchFamily="34" charset="0"/>
              </a:rPr>
              <a:t>.</a:t>
            </a:r>
          </a:p>
          <a:p>
            <a:pPr defTabSz="932426" fontAlgn="base">
              <a:spcBef>
                <a:spcPct val="0"/>
              </a:spcBef>
              <a:spcAft>
                <a:spcPct val="0"/>
              </a:spcAft>
            </a:pPr>
            <a:endParaRPr lang="es-ES" sz="9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Reorganización de la estructura del proyecto.</a:t>
            </a:r>
          </a:p>
          <a:p>
            <a:pPr defTabSz="932426" fontAlgn="base">
              <a:spcBef>
                <a:spcPct val="0"/>
              </a:spcBef>
              <a:spcAft>
                <a:spcPct val="0"/>
              </a:spcAft>
            </a:pPr>
            <a:endParaRPr lang="es-ES" sz="9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900" dirty="0">
                <a:gradFill>
                  <a:gsLst>
                    <a:gs pos="0">
                      <a:srgbClr val="FFFFFF"/>
                    </a:gs>
                    <a:gs pos="100000">
                      <a:srgbClr val="FFFFFF"/>
                    </a:gs>
                  </a:gsLst>
                  <a:lin ang="5400000" scaled="0"/>
                </a:gradFill>
                <a:ea typeface="Segoe UI" pitchFamily="34" charset="0"/>
                <a:cs typeface="Segoe UI" pitchFamily="34" charset="0"/>
              </a:rPr>
              <a:t>Nomenclatura y estructura de clases estandarizadas.</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3258494" y="1736317"/>
            <a:ext cx="2429533" cy="462395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Rendimiento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Arranque inicial más rápido.</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Reducir anidación de vistas.</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5928367" y="1736317"/>
            <a:ext cx="2429533" cy="462395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a:gradFill>
                  <a:gsLst>
                    <a:gs pos="0">
                      <a:srgbClr val="FFFFFF"/>
                    </a:gs>
                    <a:gs pos="100000">
                      <a:srgbClr val="FFFFFF"/>
                    </a:gs>
                  </a:gsLst>
                  <a:lin ang="5400000" scaled="0"/>
                </a:gradFill>
                <a:ea typeface="Segoe UI" pitchFamily="34" charset="0"/>
                <a:cs typeface="Segoe UI" pitchFamily="34" charset="0"/>
              </a:rPr>
              <a:t>Diseño</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Permitir extender controles más fácilmente</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Cross-</a:t>
            </a:r>
            <a:r>
              <a:rPr lang="es-ES" sz="2000" dirty="0" err="1">
                <a:gradFill>
                  <a:gsLst>
                    <a:gs pos="0">
                      <a:srgbClr val="FFFFFF"/>
                    </a:gs>
                    <a:gs pos="100000">
                      <a:srgbClr val="FFFFFF"/>
                    </a:gs>
                  </a:gsLst>
                  <a:lin ang="5400000" scaled="0"/>
                </a:gradFill>
                <a:ea typeface="Segoe UI" pitchFamily="34" charset="0"/>
                <a:cs typeface="Segoe UI" pitchFamily="34" charset="0"/>
              </a:rPr>
              <a:t>platform</a:t>
            </a:r>
            <a:r>
              <a:rPr lang="es-ES" sz="2000" dirty="0">
                <a:gradFill>
                  <a:gsLst>
                    <a:gs pos="0">
                      <a:srgbClr val="FFFFFF"/>
                    </a:gs>
                    <a:gs pos="100000">
                      <a:srgbClr val="FFFFFF"/>
                    </a:gs>
                  </a:gsLst>
                  <a:lin ang="5400000" scaled="0"/>
                </a:gradFill>
                <a:ea typeface="Segoe UI" pitchFamily="34" charset="0"/>
                <a:cs typeface="Segoe UI" pitchFamily="34" charset="0"/>
              </a:rPr>
              <a:t> </a:t>
            </a:r>
            <a:r>
              <a:rPr lang="es-ES" sz="2000" dirty="0" err="1">
                <a:gradFill>
                  <a:gsLst>
                    <a:gs pos="0">
                      <a:srgbClr val="FFFFFF"/>
                    </a:gs>
                    <a:gs pos="100000">
                      <a:srgbClr val="FFFFFF"/>
                    </a:gs>
                  </a:gsLst>
                  <a:lin ang="5400000" scaled="0"/>
                </a:gradFill>
                <a:ea typeface="Segoe UI" pitchFamily="34" charset="0"/>
                <a:cs typeface="Segoe UI" pitchFamily="34" charset="0"/>
              </a:rPr>
              <a:t>templating</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8598239" y="1736317"/>
            <a:ext cx="2429533" cy="462395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68" tIns="146295" rIns="182868" bIns="146295" numCol="1" spcCol="0" rtlCol="0" fromWordArt="0" anchor="t" anchorCtr="0" forceAA="0" compatLnSpc="1">
            <a:prstTxWarp prst="textNoShape">
              <a:avLst/>
            </a:prstTxWarp>
            <a:noAutofit/>
          </a:bodyPr>
          <a:lstStyle/>
          <a:p>
            <a:pPr defTabSz="932426" fontAlgn="base">
              <a:spcBef>
                <a:spcPct val="0"/>
              </a:spcBef>
              <a:spcAft>
                <a:spcPct val="0"/>
              </a:spcAft>
            </a:pPr>
            <a:r>
              <a:rPr lang="es-ES" sz="2800" dirty="0" err="1">
                <a:gradFill>
                  <a:gsLst>
                    <a:gs pos="0">
                      <a:srgbClr val="FFFFFF"/>
                    </a:gs>
                    <a:gs pos="100000">
                      <a:srgbClr val="FFFFFF"/>
                    </a:gs>
                  </a:gsLst>
                  <a:lin ang="5400000" scaled="0"/>
                </a:gradFill>
                <a:ea typeface="Segoe UI" pitchFamily="34" charset="0"/>
                <a:cs typeface="Segoe UI" pitchFamily="34" charset="0"/>
              </a:rPr>
              <a:t>Platformas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Android</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iOS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macOS</a:t>
            </a: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Windows</a:t>
            </a:r>
          </a:p>
          <a:p>
            <a:pPr defTabSz="932426" fontAlgn="base">
              <a:spcBef>
                <a:spcPct val="0"/>
              </a:spcBef>
              <a:spcAft>
                <a:spcPct val="0"/>
              </a:spcAft>
            </a:pPr>
            <a:endParaRPr lang="es-ES" sz="2000" dirty="0">
              <a:gradFill>
                <a:gsLst>
                  <a:gs pos="0">
                    <a:srgbClr val="FFFFFF"/>
                  </a:gs>
                  <a:gs pos="100000">
                    <a:srgbClr val="FFFFFF"/>
                  </a:gs>
                </a:gsLst>
                <a:lin ang="5400000" scaled="0"/>
              </a:gradFill>
              <a:ea typeface="Segoe UI" pitchFamily="34" charset="0"/>
              <a:cs typeface="Segoe UI" pitchFamily="34" charset="0"/>
            </a:endParaRPr>
          </a:p>
          <a:p>
            <a:pPr defTabSz="932426"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Paridad en </a:t>
            </a:r>
            <a:r>
              <a:rPr lang="es-ES" sz="2000" dirty="0" err="1">
                <a:gradFill>
                  <a:gsLst>
                    <a:gs pos="0">
                      <a:srgbClr val="FFFFFF"/>
                    </a:gs>
                    <a:gs pos="100000">
                      <a:srgbClr val="FFFFFF"/>
                    </a:gs>
                  </a:gsLst>
                  <a:lin ang="5400000" scaled="0"/>
                </a:gradFill>
                <a:ea typeface="Segoe UI" pitchFamily="34" charset="0"/>
                <a:cs typeface="Segoe UI" pitchFamily="34" charset="0"/>
              </a:rPr>
              <a:t>APIs</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11465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La </a:t>
            </a:r>
            <a:r>
              <a:rPr lang="en-US" dirty="0" err="1"/>
              <a:t>arquitectura</a:t>
            </a:r>
            <a:r>
              <a:rPr lang="en-US" dirty="0"/>
              <a:t> de .NET MAUI</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456363" y="1397470"/>
            <a:ext cx="11301980" cy="904094"/>
          </a:xfrm>
        </p:spPr>
        <p:txBody>
          <a:bodyPr/>
          <a:lstStyle/>
          <a:p>
            <a:r>
              <a:rPr lang="en-US" dirty="0"/>
              <a:t>Las API de Android, iOS, macOS y Windows </a:t>
            </a:r>
            <a:r>
              <a:rPr lang="en-US" dirty="0" err="1"/>
              <a:t>están</a:t>
            </a:r>
            <a:r>
              <a:rPr lang="en-US" dirty="0"/>
              <a:t> </a:t>
            </a:r>
            <a:r>
              <a:rPr lang="en-US" dirty="0" err="1"/>
              <a:t>unificadas</a:t>
            </a:r>
            <a:r>
              <a:rPr lang="en-US" dirty="0"/>
              <a:t> en una API abstracta que </a:t>
            </a:r>
            <a:r>
              <a:rPr lang="en-US" dirty="0" err="1"/>
              <a:t>permite</a:t>
            </a:r>
            <a:r>
              <a:rPr lang="en-US" dirty="0"/>
              <a:t> una </a:t>
            </a:r>
            <a:r>
              <a:rPr lang="en-US" dirty="0" err="1"/>
              <a:t>experiencia</a:t>
            </a:r>
            <a:r>
              <a:rPr lang="en-US" dirty="0"/>
              <a:t> de </a:t>
            </a:r>
            <a:r>
              <a:rPr lang="en-US" dirty="0" err="1"/>
              <a:t>desarrollo</a:t>
            </a:r>
            <a:r>
              <a:rPr lang="en-US" dirty="0"/>
              <a:t> que </a:t>
            </a:r>
            <a:r>
              <a:rPr lang="en-US" dirty="0" err="1"/>
              <a:t>permita</a:t>
            </a:r>
            <a:r>
              <a:rPr lang="en-US" dirty="0"/>
              <a:t> </a:t>
            </a:r>
            <a:r>
              <a:rPr lang="en-US" dirty="0" err="1"/>
              <a:t>escribir</a:t>
            </a:r>
            <a:r>
              <a:rPr lang="en-US" dirty="0"/>
              <a:t> una </a:t>
            </a:r>
            <a:r>
              <a:rPr lang="en-US" dirty="0" err="1"/>
              <a:t>vez</a:t>
            </a:r>
            <a:r>
              <a:rPr lang="en-US" dirty="0"/>
              <a:t> y </a:t>
            </a:r>
            <a:r>
              <a:rPr lang="en-US" dirty="0" err="1"/>
              <a:t>ejecutar</a:t>
            </a:r>
            <a:r>
              <a:rPr lang="en-US" dirty="0"/>
              <a:t> en </a:t>
            </a:r>
            <a:r>
              <a:rPr lang="en-US" dirty="0" err="1"/>
              <a:t>cualquier</a:t>
            </a:r>
            <a:r>
              <a:rPr lang="en-US" dirty="0"/>
              <a:t> </a:t>
            </a:r>
            <a:r>
              <a:rPr lang="en-US" dirty="0" err="1"/>
              <a:t>plataforma</a:t>
            </a:r>
            <a:r>
              <a:rPr lang="en-US" dirty="0"/>
              <a:t>, al </a:t>
            </a:r>
            <a:r>
              <a:rPr lang="en-US" dirty="0" err="1"/>
              <a:t>tiempo</a:t>
            </a:r>
            <a:r>
              <a:rPr lang="en-US" dirty="0"/>
              <a:t> que </a:t>
            </a:r>
            <a:r>
              <a:rPr lang="en-US" dirty="0" err="1"/>
              <a:t>proporciona</a:t>
            </a:r>
            <a:r>
              <a:rPr lang="en-US" dirty="0"/>
              <a:t> un </a:t>
            </a:r>
            <a:r>
              <a:rPr lang="en-US" dirty="0" err="1"/>
              <a:t>acceso</a:t>
            </a:r>
            <a:r>
              <a:rPr lang="en-US" dirty="0"/>
              <a:t> total a </a:t>
            </a:r>
            <a:r>
              <a:rPr lang="en-US" dirty="0" err="1"/>
              <a:t>todos</a:t>
            </a:r>
            <a:r>
              <a:rPr lang="en-US" dirty="0"/>
              <a:t> los </a:t>
            </a:r>
            <a:r>
              <a:rPr lang="en-US" dirty="0" err="1"/>
              <a:t>aspectos</a:t>
            </a:r>
            <a:r>
              <a:rPr lang="en-US" dirty="0"/>
              <a:t> de </a:t>
            </a:r>
            <a:r>
              <a:rPr lang="en-US" dirty="0" err="1"/>
              <a:t>cada</a:t>
            </a:r>
            <a:r>
              <a:rPr lang="en-US" dirty="0"/>
              <a:t> </a:t>
            </a:r>
            <a:r>
              <a:rPr lang="en-US" dirty="0" err="1"/>
              <a:t>plataforma</a:t>
            </a:r>
            <a:r>
              <a:rPr lang="en-US" dirty="0"/>
              <a:t> </a:t>
            </a:r>
            <a:r>
              <a:rPr lang="en-US" dirty="0" err="1"/>
              <a:t>nativa</a:t>
            </a:r>
            <a:r>
              <a:rPr lang="en-US" dirty="0"/>
              <a:t>.</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456363" y="3151446"/>
            <a:ext cx="3618146" cy="2982738"/>
          </a:xfrm>
        </p:spPr>
        <p:txBody>
          <a:bodyPr>
            <a:normAutofit/>
          </a:bodyPr>
          <a:lstStyle/>
          <a:p>
            <a:r>
              <a:rPr lang="en-US" b="0" dirty="0">
                <a:solidFill>
                  <a:schemeClr val="accent6">
                    <a:lumMod val="10000"/>
                  </a:schemeClr>
                </a:solidFill>
              </a:rPr>
              <a:t>App Code </a:t>
            </a:r>
            <a:r>
              <a:rPr lang="en-US" b="0" dirty="0" err="1">
                <a:solidFill>
                  <a:schemeClr val="accent6">
                    <a:lumMod val="10000"/>
                  </a:schemeClr>
                </a:solidFill>
              </a:rPr>
              <a:t>interactúa</a:t>
            </a:r>
            <a:r>
              <a:rPr lang="en-US" b="0" dirty="0">
                <a:solidFill>
                  <a:schemeClr val="accent6">
                    <a:lumMod val="10000"/>
                  </a:schemeClr>
                </a:solidFill>
              </a:rPr>
              <a:t> </a:t>
            </a:r>
            <a:r>
              <a:rPr lang="en-US" b="0" dirty="0" err="1">
                <a:solidFill>
                  <a:schemeClr val="accent6">
                    <a:lumMod val="10000"/>
                  </a:schemeClr>
                </a:solidFill>
              </a:rPr>
              <a:t>principalmente</a:t>
            </a:r>
            <a:r>
              <a:rPr lang="en-US" b="0" dirty="0">
                <a:solidFill>
                  <a:schemeClr val="accent6">
                    <a:lumMod val="10000"/>
                  </a:schemeClr>
                </a:solidFill>
              </a:rPr>
              <a:t> con .NET MAUI API (1).</a:t>
            </a:r>
          </a:p>
          <a:p>
            <a:r>
              <a:rPr lang="en-US" b="0" dirty="0" err="1">
                <a:solidFill>
                  <a:schemeClr val="accent6">
                    <a:lumMod val="10000"/>
                  </a:schemeClr>
                </a:solidFill>
              </a:rPr>
              <a:t>Según</a:t>
            </a:r>
            <a:r>
              <a:rPr lang="en-US" b="0" dirty="0">
                <a:solidFill>
                  <a:schemeClr val="accent6">
                    <a:lumMod val="10000"/>
                  </a:schemeClr>
                </a:solidFill>
              </a:rPr>
              <a:t> sea </a:t>
            </a:r>
            <a:r>
              <a:rPr lang="en-US" b="0" dirty="0" err="1">
                <a:solidFill>
                  <a:schemeClr val="accent6">
                    <a:lumMod val="10000"/>
                  </a:schemeClr>
                </a:solidFill>
              </a:rPr>
              <a:t>necesario</a:t>
            </a:r>
            <a:r>
              <a:rPr lang="en-US" b="0" dirty="0">
                <a:solidFill>
                  <a:schemeClr val="accent6">
                    <a:lumMod val="10000"/>
                  </a:schemeClr>
                </a:solidFill>
              </a:rPr>
              <a:t>, App Code </a:t>
            </a:r>
            <a:r>
              <a:rPr lang="en-US" b="0" dirty="0" err="1">
                <a:solidFill>
                  <a:schemeClr val="accent6">
                    <a:lumMod val="10000"/>
                  </a:schemeClr>
                </a:solidFill>
              </a:rPr>
              <a:t>puede</a:t>
            </a:r>
            <a:r>
              <a:rPr lang="en-US" b="0" dirty="0">
                <a:solidFill>
                  <a:schemeClr val="accent6">
                    <a:lumMod val="10000"/>
                  </a:schemeClr>
                </a:solidFill>
              </a:rPr>
              <a:t> acceder </a:t>
            </a:r>
            <a:r>
              <a:rPr lang="en-US" b="0" dirty="0" err="1">
                <a:solidFill>
                  <a:schemeClr val="accent6">
                    <a:lumMod val="10000"/>
                  </a:schemeClr>
                </a:solidFill>
              </a:rPr>
              <a:t>directamente</a:t>
            </a:r>
            <a:r>
              <a:rPr lang="en-US" b="0" dirty="0">
                <a:solidFill>
                  <a:schemeClr val="accent6">
                    <a:lumMod val="10000"/>
                  </a:schemeClr>
                </a:solidFill>
              </a:rPr>
              <a:t> las API de la </a:t>
            </a:r>
            <a:r>
              <a:rPr lang="en-US" b="0" dirty="0" err="1">
                <a:solidFill>
                  <a:schemeClr val="accent6">
                    <a:lumMod val="10000"/>
                  </a:schemeClr>
                </a:solidFill>
              </a:rPr>
              <a:t>plataforma</a:t>
            </a:r>
            <a:r>
              <a:rPr lang="en-US" b="0" dirty="0">
                <a:solidFill>
                  <a:schemeClr val="accent6">
                    <a:lumMod val="10000"/>
                  </a:schemeClr>
                </a:solidFill>
              </a:rPr>
              <a:t> (2) a </a:t>
            </a:r>
            <a:r>
              <a:rPr lang="en-US" b="0" dirty="0" err="1">
                <a:solidFill>
                  <a:schemeClr val="accent6">
                    <a:lumMod val="10000"/>
                  </a:schemeClr>
                </a:solidFill>
              </a:rPr>
              <a:t>través</a:t>
            </a:r>
            <a:r>
              <a:rPr lang="en-US" b="0" dirty="0">
                <a:solidFill>
                  <a:schemeClr val="accent6">
                    <a:lumMod val="10000"/>
                  </a:schemeClr>
                </a:solidFill>
              </a:rPr>
              <a:t> Handlers, etc.</a:t>
            </a:r>
          </a:p>
          <a:p>
            <a:endParaRPr lang="en-US" b="0" dirty="0">
              <a:solidFill>
                <a:schemeClr val="accent6">
                  <a:lumMod val="10000"/>
                </a:schemeClr>
              </a:solidFill>
            </a:endParaRPr>
          </a:p>
          <a:p>
            <a:r>
              <a:rPr lang="en-US" b="0" dirty="0">
                <a:solidFill>
                  <a:schemeClr val="accent6">
                    <a:lumMod val="10000"/>
                  </a:schemeClr>
                </a:solidFill>
              </a:rPr>
              <a:t>.NET MAUI accede </a:t>
            </a:r>
            <a:r>
              <a:rPr lang="en-US" b="0" dirty="0" err="1">
                <a:solidFill>
                  <a:schemeClr val="accent6">
                    <a:lumMod val="10000"/>
                  </a:schemeClr>
                </a:solidFill>
              </a:rPr>
              <a:t>directamente</a:t>
            </a:r>
            <a:r>
              <a:rPr lang="en-US" b="0" dirty="0">
                <a:solidFill>
                  <a:schemeClr val="accent6">
                    <a:lumMod val="10000"/>
                  </a:schemeClr>
                </a:solidFill>
              </a:rPr>
              <a:t> las API de la </a:t>
            </a:r>
            <a:r>
              <a:rPr lang="en-US" b="0" dirty="0" err="1">
                <a:solidFill>
                  <a:schemeClr val="accent6">
                    <a:lumMod val="10000"/>
                  </a:schemeClr>
                </a:solidFill>
              </a:rPr>
              <a:t>plataforma</a:t>
            </a:r>
            <a:r>
              <a:rPr lang="en-US" b="0" dirty="0">
                <a:solidFill>
                  <a:schemeClr val="accent6">
                    <a:lumMod val="10000"/>
                  </a:schemeClr>
                </a:solidFill>
              </a:rPr>
              <a:t> </a:t>
            </a:r>
            <a:r>
              <a:rPr lang="en-US" b="0" dirty="0" err="1">
                <a:solidFill>
                  <a:schemeClr val="accent6">
                    <a:lumMod val="10000"/>
                  </a:schemeClr>
                </a:solidFill>
              </a:rPr>
              <a:t>nativa</a:t>
            </a:r>
            <a:r>
              <a:rPr lang="en-US" b="0" dirty="0">
                <a:solidFill>
                  <a:schemeClr val="accent6">
                    <a:lumMod val="10000"/>
                  </a:schemeClr>
                </a:solidFill>
              </a:rPr>
              <a:t> (3).</a:t>
            </a:r>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8140214" y="3151408"/>
            <a:ext cx="3621881" cy="212929"/>
          </a:xfrm>
        </p:spPr>
        <p:txBody>
          <a:bodyPr/>
          <a:lstStyle/>
          <a:p>
            <a:endParaRPr lang="en-US"/>
          </a:p>
        </p:txBody>
      </p:sp>
      <p:sp>
        <p:nvSpPr>
          <p:cNvPr id="7" name="Rectangle 6">
            <a:extLst>
              <a:ext uri="{FF2B5EF4-FFF2-40B4-BE49-F238E27FC236}">
                <a16:creationId xmlns:a16="http://schemas.microsoft.com/office/drawing/2014/main" id="{AC481896-5C4E-4759-8B1D-3F239A788D6F}"/>
              </a:ext>
            </a:extLst>
          </p:cNvPr>
          <p:cNvSpPr/>
          <p:nvPr/>
        </p:nvSpPr>
        <p:spPr>
          <a:xfrm>
            <a:off x="4778805" y="5894712"/>
            <a:ext cx="1717256" cy="448183"/>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Android</a:t>
            </a:r>
          </a:p>
        </p:txBody>
      </p:sp>
      <p:sp>
        <p:nvSpPr>
          <p:cNvPr id="8" name="Rectangle 7">
            <a:extLst>
              <a:ext uri="{FF2B5EF4-FFF2-40B4-BE49-F238E27FC236}">
                <a16:creationId xmlns:a16="http://schemas.microsoft.com/office/drawing/2014/main" id="{0AB374E1-848E-4B4F-A925-F9D74A1C4D91}"/>
              </a:ext>
            </a:extLst>
          </p:cNvPr>
          <p:cNvSpPr/>
          <p:nvPr/>
        </p:nvSpPr>
        <p:spPr>
          <a:xfrm>
            <a:off x="6623136" y="5894712"/>
            <a:ext cx="1717256"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iOS</a:t>
            </a:r>
          </a:p>
        </p:txBody>
      </p:sp>
      <p:sp>
        <p:nvSpPr>
          <p:cNvPr id="9" name="Rectangle 8">
            <a:extLst>
              <a:ext uri="{FF2B5EF4-FFF2-40B4-BE49-F238E27FC236}">
                <a16:creationId xmlns:a16="http://schemas.microsoft.com/office/drawing/2014/main" id="{30CF2A71-DCA0-4F87-A1B6-E65D5F4DEE3B}"/>
              </a:ext>
            </a:extLst>
          </p:cNvPr>
          <p:cNvSpPr/>
          <p:nvPr/>
        </p:nvSpPr>
        <p:spPr>
          <a:xfrm>
            <a:off x="8447434" y="5894712"/>
            <a:ext cx="1760875"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macOS</a:t>
            </a:r>
          </a:p>
        </p:txBody>
      </p:sp>
      <p:sp>
        <p:nvSpPr>
          <p:cNvPr id="10" name="Rectangle 9">
            <a:extLst>
              <a:ext uri="{FF2B5EF4-FFF2-40B4-BE49-F238E27FC236}">
                <a16:creationId xmlns:a16="http://schemas.microsoft.com/office/drawing/2014/main" id="{E428D23D-25C7-4AF8-995D-C7C9742C817D}"/>
              </a:ext>
            </a:extLst>
          </p:cNvPr>
          <p:cNvSpPr/>
          <p:nvPr/>
        </p:nvSpPr>
        <p:spPr>
          <a:xfrm>
            <a:off x="10291526" y="5886991"/>
            <a:ext cx="1466818"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a:t>Windows</a:t>
            </a:r>
          </a:p>
        </p:txBody>
      </p:sp>
      <p:sp>
        <p:nvSpPr>
          <p:cNvPr id="11" name="Rectangle 10">
            <a:extLst>
              <a:ext uri="{FF2B5EF4-FFF2-40B4-BE49-F238E27FC236}">
                <a16:creationId xmlns:a16="http://schemas.microsoft.com/office/drawing/2014/main" id="{23617B4E-F8F8-4079-9EE1-B611B1536A74}"/>
              </a:ext>
            </a:extLst>
          </p:cNvPr>
          <p:cNvSpPr/>
          <p:nvPr/>
        </p:nvSpPr>
        <p:spPr>
          <a:xfrm>
            <a:off x="4778806" y="4240133"/>
            <a:ext cx="1717255" cy="448183"/>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Xamarin.Android</a:t>
            </a:r>
            <a:endParaRPr lang="en-US" sz="1568"/>
          </a:p>
        </p:txBody>
      </p:sp>
      <p:sp>
        <p:nvSpPr>
          <p:cNvPr id="12" name="Rectangle 11">
            <a:extLst>
              <a:ext uri="{FF2B5EF4-FFF2-40B4-BE49-F238E27FC236}">
                <a16:creationId xmlns:a16="http://schemas.microsoft.com/office/drawing/2014/main" id="{74170046-C00F-49B7-8438-A64218ABC654}"/>
              </a:ext>
            </a:extLst>
          </p:cNvPr>
          <p:cNvSpPr/>
          <p:nvPr/>
        </p:nvSpPr>
        <p:spPr>
          <a:xfrm>
            <a:off x="6623137" y="4255349"/>
            <a:ext cx="1717256"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Xamarin.iOS</a:t>
            </a:r>
            <a:endParaRPr lang="en-US" sz="1568"/>
          </a:p>
        </p:txBody>
      </p:sp>
      <p:sp>
        <p:nvSpPr>
          <p:cNvPr id="13" name="Rectangle 12">
            <a:extLst>
              <a:ext uri="{FF2B5EF4-FFF2-40B4-BE49-F238E27FC236}">
                <a16:creationId xmlns:a16="http://schemas.microsoft.com/office/drawing/2014/main" id="{5A7EF605-B201-4DAA-91D8-8F4567A2706B}"/>
              </a:ext>
            </a:extLst>
          </p:cNvPr>
          <p:cNvSpPr/>
          <p:nvPr/>
        </p:nvSpPr>
        <p:spPr>
          <a:xfrm>
            <a:off x="8447432" y="4255349"/>
            <a:ext cx="1750030" cy="448183"/>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Xamarin.Mac</a:t>
            </a:r>
            <a:endParaRPr lang="en-US" sz="1568"/>
          </a:p>
        </p:txBody>
      </p:sp>
      <p:sp>
        <p:nvSpPr>
          <p:cNvPr id="14" name="Rectangle 13">
            <a:extLst>
              <a:ext uri="{FF2B5EF4-FFF2-40B4-BE49-F238E27FC236}">
                <a16:creationId xmlns:a16="http://schemas.microsoft.com/office/drawing/2014/main" id="{88A5E05B-4B99-4D14-AE16-D67970550D4F}"/>
              </a:ext>
            </a:extLst>
          </p:cNvPr>
          <p:cNvSpPr/>
          <p:nvPr/>
        </p:nvSpPr>
        <p:spPr>
          <a:xfrm>
            <a:off x="10323734" y="4240133"/>
            <a:ext cx="1434609"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68" err="1"/>
              <a:t>WinUI</a:t>
            </a:r>
            <a:endParaRPr lang="en-US" sz="1568"/>
          </a:p>
        </p:txBody>
      </p:sp>
      <p:sp>
        <p:nvSpPr>
          <p:cNvPr id="15" name="Rectangle 14">
            <a:extLst>
              <a:ext uri="{FF2B5EF4-FFF2-40B4-BE49-F238E27FC236}">
                <a16:creationId xmlns:a16="http://schemas.microsoft.com/office/drawing/2014/main" id="{E1F4B8CE-BB13-459B-9E70-32FF6163D667}"/>
              </a:ext>
            </a:extLst>
          </p:cNvPr>
          <p:cNvSpPr/>
          <p:nvPr/>
        </p:nvSpPr>
        <p:spPr>
          <a:xfrm>
            <a:off x="4784363" y="3656000"/>
            <a:ext cx="6977733" cy="44818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30"/>
              <a:t>.NET MAUI</a:t>
            </a:r>
          </a:p>
        </p:txBody>
      </p:sp>
      <p:sp>
        <p:nvSpPr>
          <p:cNvPr id="16" name="Rectangle 15">
            <a:extLst>
              <a:ext uri="{FF2B5EF4-FFF2-40B4-BE49-F238E27FC236}">
                <a16:creationId xmlns:a16="http://schemas.microsoft.com/office/drawing/2014/main" id="{C39EFE5F-F0C0-4BE6-8475-3A7BBB7DC2EF}"/>
              </a:ext>
            </a:extLst>
          </p:cNvPr>
          <p:cNvSpPr/>
          <p:nvPr/>
        </p:nvSpPr>
        <p:spPr>
          <a:xfrm>
            <a:off x="4784363" y="2984011"/>
            <a:ext cx="6977733" cy="53734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App Code</a:t>
            </a:r>
          </a:p>
        </p:txBody>
      </p:sp>
      <p:sp>
        <p:nvSpPr>
          <p:cNvPr id="17" name="Rectangle 16">
            <a:extLst>
              <a:ext uri="{FF2B5EF4-FFF2-40B4-BE49-F238E27FC236}">
                <a16:creationId xmlns:a16="http://schemas.microsoft.com/office/drawing/2014/main" id="{3B96EA78-E5E7-4647-A343-F10EE525CB8E}"/>
              </a:ext>
            </a:extLst>
          </p:cNvPr>
          <p:cNvSpPr/>
          <p:nvPr/>
        </p:nvSpPr>
        <p:spPr>
          <a:xfrm>
            <a:off x="4778805" y="5323052"/>
            <a:ext cx="5418657" cy="448183"/>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Mono Runtime</a:t>
            </a:r>
          </a:p>
        </p:txBody>
      </p:sp>
      <p:sp>
        <p:nvSpPr>
          <p:cNvPr id="18" name="Rectangle 17">
            <a:extLst>
              <a:ext uri="{FF2B5EF4-FFF2-40B4-BE49-F238E27FC236}">
                <a16:creationId xmlns:a16="http://schemas.microsoft.com/office/drawing/2014/main" id="{798C9F09-A8C6-4DED-9D40-FABB697429E8}"/>
              </a:ext>
            </a:extLst>
          </p:cNvPr>
          <p:cNvSpPr/>
          <p:nvPr/>
        </p:nvSpPr>
        <p:spPr>
          <a:xfrm>
            <a:off x="10291524" y="5329991"/>
            <a:ext cx="1479312" cy="448183"/>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WinRT</a:t>
            </a:r>
          </a:p>
        </p:txBody>
      </p:sp>
      <p:sp>
        <p:nvSpPr>
          <p:cNvPr id="19" name="Rectangle 18">
            <a:extLst>
              <a:ext uri="{FF2B5EF4-FFF2-40B4-BE49-F238E27FC236}">
                <a16:creationId xmlns:a16="http://schemas.microsoft.com/office/drawing/2014/main" id="{455E6F3D-4206-4F0B-A733-EC6CE6AA4CA4}"/>
              </a:ext>
            </a:extLst>
          </p:cNvPr>
          <p:cNvSpPr/>
          <p:nvPr/>
        </p:nvSpPr>
        <p:spPr>
          <a:xfrm>
            <a:off x="4778805" y="4765270"/>
            <a:ext cx="6996907" cy="448183"/>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730"/>
              <a:t>.NET 6 BCL</a:t>
            </a:r>
          </a:p>
        </p:txBody>
      </p:sp>
      <p:sp>
        <p:nvSpPr>
          <p:cNvPr id="20" name="Arrow: Right 19">
            <a:extLst>
              <a:ext uri="{FF2B5EF4-FFF2-40B4-BE49-F238E27FC236}">
                <a16:creationId xmlns:a16="http://schemas.microsoft.com/office/drawing/2014/main" id="{6909ECDD-64C8-48FC-ABDA-50203EDE6CF6}"/>
              </a:ext>
            </a:extLst>
          </p:cNvPr>
          <p:cNvSpPr/>
          <p:nvPr/>
        </p:nvSpPr>
        <p:spPr>
          <a:xfrm rot="5400000">
            <a:off x="4721324" y="3550858"/>
            <a:ext cx="610201"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1</a:t>
            </a:r>
          </a:p>
        </p:txBody>
      </p:sp>
      <p:sp>
        <p:nvSpPr>
          <p:cNvPr id="21" name="Arrow: Right 20">
            <a:extLst>
              <a:ext uri="{FF2B5EF4-FFF2-40B4-BE49-F238E27FC236}">
                <a16:creationId xmlns:a16="http://schemas.microsoft.com/office/drawing/2014/main" id="{757336C0-8009-4202-9A4C-1DF51CBA92FA}"/>
              </a:ext>
            </a:extLst>
          </p:cNvPr>
          <p:cNvSpPr/>
          <p:nvPr/>
        </p:nvSpPr>
        <p:spPr>
          <a:xfrm rot="5400000">
            <a:off x="4981493" y="3718265"/>
            <a:ext cx="923500"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2</a:t>
            </a:r>
          </a:p>
        </p:txBody>
      </p:sp>
      <p:sp>
        <p:nvSpPr>
          <p:cNvPr id="22" name="Arrow: Right 21">
            <a:extLst>
              <a:ext uri="{FF2B5EF4-FFF2-40B4-BE49-F238E27FC236}">
                <a16:creationId xmlns:a16="http://schemas.microsoft.com/office/drawing/2014/main" id="{C0B3A071-E5C0-45D0-BB5B-B62C8209E63A}"/>
              </a:ext>
            </a:extLst>
          </p:cNvPr>
          <p:cNvSpPr/>
          <p:nvPr/>
        </p:nvSpPr>
        <p:spPr>
          <a:xfrm rot="5400000">
            <a:off x="5769676" y="4022246"/>
            <a:ext cx="332577" cy="3565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730">
                <a:solidFill>
                  <a:schemeClr val="accent1"/>
                </a:solidFill>
              </a:rPr>
              <a:t>3</a:t>
            </a:r>
          </a:p>
        </p:txBody>
      </p:sp>
    </p:spTree>
    <p:extLst>
      <p:ext uri="{BB962C8B-B14F-4D97-AF65-F5344CB8AC3E}">
        <p14:creationId xmlns:p14="http://schemas.microsoft.com/office/powerpoint/2010/main" val="33572555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68AFD38-62F2-4EF6-8BFC-D30590B01CF3}"/>
              </a:ext>
            </a:extLst>
          </p:cNvPr>
          <p:cNvGraphicFramePr>
            <a:graphicFrameLocks noGrp="1"/>
          </p:cNvGraphicFramePr>
          <p:nvPr/>
        </p:nvGraphicFramePr>
        <p:xfrm>
          <a:off x="2073316" y="224643"/>
          <a:ext cx="8289807" cy="6491918"/>
        </p:xfrm>
        <a:graphic>
          <a:graphicData uri="http://schemas.openxmlformats.org/drawingml/2006/table">
            <a:tbl>
              <a:tblPr firstRow="1" bandRow="1">
                <a:tableStyleId>{7DF18680-E054-41AD-8BC1-D1AEF772440D}</a:tableStyleId>
              </a:tblPr>
              <a:tblGrid>
                <a:gridCol w="2763269">
                  <a:extLst>
                    <a:ext uri="{9D8B030D-6E8A-4147-A177-3AD203B41FA5}">
                      <a16:colId xmlns:a16="http://schemas.microsoft.com/office/drawing/2014/main" val="4139020492"/>
                    </a:ext>
                  </a:extLst>
                </a:gridCol>
                <a:gridCol w="2763269">
                  <a:extLst>
                    <a:ext uri="{9D8B030D-6E8A-4147-A177-3AD203B41FA5}">
                      <a16:colId xmlns:a16="http://schemas.microsoft.com/office/drawing/2014/main" val="204193396"/>
                    </a:ext>
                  </a:extLst>
                </a:gridCol>
                <a:gridCol w="2763269">
                  <a:extLst>
                    <a:ext uri="{9D8B030D-6E8A-4147-A177-3AD203B41FA5}">
                      <a16:colId xmlns:a16="http://schemas.microsoft.com/office/drawing/2014/main" val="2407830352"/>
                    </a:ext>
                  </a:extLst>
                </a:gridCol>
              </a:tblGrid>
              <a:tr h="274281">
                <a:tc>
                  <a:txBody>
                    <a:bodyPr/>
                    <a:lstStyle/>
                    <a:p>
                      <a:endParaRPr lang="en-US" sz="1200"/>
                    </a:p>
                  </a:txBody>
                  <a:tcPr marL="91427" marR="91427" marT="45713" marB="45713"/>
                </a:tc>
                <a:tc>
                  <a:txBody>
                    <a:bodyPr/>
                    <a:lstStyle/>
                    <a:p>
                      <a:r>
                        <a:rPr lang="en-US" sz="1200" err="1"/>
                        <a:t>Xamarin.Forms</a:t>
                      </a:r>
                      <a:r>
                        <a:rPr lang="en-US" sz="1200"/>
                        <a:t> 5</a:t>
                      </a:r>
                    </a:p>
                  </a:txBody>
                  <a:tcPr marL="91427" marR="91427" marT="45713" marB="45713"/>
                </a:tc>
                <a:tc>
                  <a:txBody>
                    <a:bodyPr/>
                    <a:lstStyle/>
                    <a:p>
                      <a:r>
                        <a:rPr lang="en-US" sz="1200"/>
                        <a:t>.NET MAUI</a:t>
                      </a:r>
                    </a:p>
                  </a:txBody>
                  <a:tcPr marL="91427" marR="91427" marT="45713" marB="45713"/>
                </a:tc>
                <a:extLst>
                  <a:ext uri="{0D108BD9-81ED-4DB2-BD59-A6C34878D82A}">
                    <a16:rowId xmlns:a16="http://schemas.microsoft.com/office/drawing/2014/main" val="577667129"/>
                  </a:ext>
                </a:extLst>
              </a:tr>
              <a:tr h="274281">
                <a:tc>
                  <a:txBody>
                    <a:bodyPr/>
                    <a:lstStyle/>
                    <a:p>
                      <a:r>
                        <a:rPr lang="en-US" sz="1200" b="1"/>
                        <a:t>Platforms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3827931126"/>
                  </a:ext>
                </a:extLst>
              </a:tr>
              <a:tr h="274281">
                <a:tc>
                  <a:txBody>
                    <a:bodyPr/>
                    <a:lstStyle/>
                    <a:p>
                      <a:r>
                        <a:rPr lang="en-US" sz="1200"/>
                        <a:t>Android</a:t>
                      </a:r>
                    </a:p>
                  </a:txBody>
                  <a:tcPr marL="91427" marR="91427" marT="45713" marB="45713"/>
                </a:tc>
                <a:tc>
                  <a:txBody>
                    <a:bodyPr/>
                    <a:lstStyle/>
                    <a:p>
                      <a:r>
                        <a:rPr lang="en-US" sz="1200"/>
                        <a:t>API 19+</a:t>
                      </a:r>
                    </a:p>
                  </a:txBody>
                  <a:tcPr marL="91427" marR="91427" marT="45713" marB="45713"/>
                </a:tc>
                <a:tc>
                  <a:txBody>
                    <a:bodyPr/>
                    <a:lstStyle/>
                    <a:p>
                      <a:r>
                        <a:rPr lang="en-US" sz="1200"/>
                        <a:t>API 21+</a:t>
                      </a:r>
                    </a:p>
                  </a:txBody>
                  <a:tcPr marL="91427" marR="91427" marT="45713" marB="45713"/>
                </a:tc>
                <a:extLst>
                  <a:ext uri="{0D108BD9-81ED-4DB2-BD59-A6C34878D82A}">
                    <a16:rowId xmlns:a16="http://schemas.microsoft.com/office/drawing/2014/main" val="2651488994"/>
                  </a:ext>
                </a:extLst>
              </a:tr>
              <a:tr h="274281">
                <a:tc>
                  <a:txBody>
                    <a:bodyPr/>
                    <a:lstStyle/>
                    <a:p>
                      <a:r>
                        <a:rPr lang="en-US" sz="1200"/>
                        <a:t>iOS</a:t>
                      </a:r>
                    </a:p>
                  </a:txBody>
                  <a:tcPr marL="91427" marR="91427" marT="45713" marB="45713"/>
                </a:tc>
                <a:tc>
                  <a:txBody>
                    <a:bodyPr/>
                    <a:lstStyle/>
                    <a:p>
                      <a:r>
                        <a:rPr lang="en-US" sz="1200"/>
                        <a:t>9 – 15</a:t>
                      </a:r>
                    </a:p>
                  </a:txBody>
                  <a:tcPr marL="91427" marR="91427" marT="45713" marB="45713"/>
                </a:tc>
                <a:tc>
                  <a:txBody>
                    <a:bodyPr/>
                    <a:lstStyle/>
                    <a:p>
                      <a:r>
                        <a:rPr lang="en-US" sz="1200"/>
                        <a:t>10+</a:t>
                      </a:r>
                    </a:p>
                  </a:txBody>
                  <a:tcPr marL="91427" marR="91427" marT="45713" marB="45713"/>
                </a:tc>
                <a:extLst>
                  <a:ext uri="{0D108BD9-81ED-4DB2-BD59-A6C34878D82A}">
                    <a16:rowId xmlns:a16="http://schemas.microsoft.com/office/drawing/2014/main" val="2790751986"/>
                  </a:ext>
                </a:extLst>
              </a:tr>
              <a:tr h="274281">
                <a:tc>
                  <a:txBody>
                    <a:bodyPr/>
                    <a:lstStyle/>
                    <a:p>
                      <a:r>
                        <a:rPr lang="en-US" sz="1200"/>
                        <a:t>Linux (GTK#)</a:t>
                      </a:r>
                    </a:p>
                  </a:txBody>
                  <a:tcPr marL="91427" marR="91427" marT="45713" marB="45713"/>
                </a:tc>
                <a:tc>
                  <a:txBody>
                    <a:bodyPr/>
                    <a:lstStyle/>
                    <a:p>
                      <a:r>
                        <a:rPr lang="en-US" sz="1200"/>
                        <a:t>Community</a:t>
                      </a:r>
                    </a:p>
                  </a:txBody>
                  <a:tcPr marL="91427" marR="91427" marT="45713" marB="45713"/>
                </a:tc>
                <a:tc>
                  <a:txBody>
                    <a:bodyPr/>
                    <a:lstStyle/>
                    <a:p>
                      <a:r>
                        <a:rPr lang="en-US" sz="1200"/>
                        <a:t>Community</a:t>
                      </a:r>
                    </a:p>
                  </a:txBody>
                  <a:tcPr marL="91427" marR="91427" marT="45713" marB="45713"/>
                </a:tc>
                <a:extLst>
                  <a:ext uri="{0D108BD9-81ED-4DB2-BD59-A6C34878D82A}">
                    <a16:rowId xmlns:a16="http://schemas.microsoft.com/office/drawing/2014/main" val="943938080"/>
                  </a:ext>
                </a:extLst>
              </a:tr>
              <a:tr h="274281">
                <a:tc>
                  <a:txBody>
                    <a:bodyPr/>
                    <a:lstStyle/>
                    <a:p>
                      <a:r>
                        <a:rPr lang="en-US" sz="1200"/>
                        <a:t>macOS</a:t>
                      </a:r>
                    </a:p>
                  </a:txBody>
                  <a:tcPr marL="91427" marR="91427" marT="45713" marB="45713"/>
                </a:tc>
                <a:tc>
                  <a:txBody>
                    <a:bodyPr/>
                    <a:lstStyle/>
                    <a:p>
                      <a:r>
                        <a:rPr lang="en-US" sz="1200"/>
                        <a:t>Community</a:t>
                      </a:r>
                    </a:p>
                  </a:txBody>
                  <a:tcPr marL="91427" marR="91427" marT="45713" marB="45713"/>
                </a:tc>
                <a:tc>
                  <a:txBody>
                    <a:bodyPr/>
                    <a:lstStyle/>
                    <a:p>
                      <a:r>
                        <a:rPr lang="en-US" sz="1200"/>
                        <a:t>Microsoft</a:t>
                      </a:r>
                    </a:p>
                  </a:txBody>
                  <a:tcPr marL="91427" marR="91427" marT="45713" marB="45713"/>
                </a:tc>
                <a:extLst>
                  <a:ext uri="{0D108BD9-81ED-4DB2-BD59-A6C34878D82A}">
                    <a16:rowId xmlns:a16="http://schemas.microsoft.com/office/drawing/2014/main" val="3693859226"/>
                  </a:ext>
                </a:extLst>
              </a:tr>
              <a:tr h="274281">
                <a:tc>
                  <a:txBody>
                    <a:bodyPr/>
                    <a:lstStyle/>
                    <a:p>
                      <a:r>
                        <a:rPr lang="en-US" sz="1200"/>
                        <a:t>Tizen</a:t>
                      </a:r>
                    </a:p>
                  </a:txBody>
                  <a:tcPr marL="91427" marR="91427" marT="45713" marB="45713"/>
                </a:tc>
                <a:tc>
                  <a:txBody>
                    <a:bodyPr/>
                    <a:lstStyle/>
                    <a:p>
                      <a:r>
                        <a:rPr lang="en-US" sz="1200"/>
                        <a:t>Samsung</a:t>
                      </a:r>
                    </a:p>
                  </a:txBody>
                  <a:tcPr marL="91427" marR="91427" marT="45713" marB="45713"/>
                </a:tc>
                <a:tc>
                  <a:txBody>
                    <a:bodyPr/>
                    <a:lstStyle/>
                    <a:p>
                      <a:r>
                        <a:rPr lang="en-US" sz="1200"/>
                        <a:t>Samsung</a:t>
                      </a:r>
                    </a:p>
                  </a:txBody>
                  <a:tcPr marL="91427" marR="91427" marT="45713" marB="45713"/>
                </a:tc>
                <a:extLst>
                  <a:ext uri="{0D108BD9-81ED-4DB2-BD59-A6C34878D82A}">
                    <a16:rowId xmlns:a16="http://schemas.microsoft.com/office/drawing/2014/main" val="3119186885"/>
                  </a:ext>
                </a:extLst>
              </a:tr>
              <a:tr h="457135">
                <a:tc>
                  <a:txBody>
                    <a:bodyPr/>
                    <a:lstStyle/>
                    <a:p>
                      <a:r>
                        <a:rPr lang="en-US" sz="1200"/>
                        <a:t>Windows</a:t>
                      </a:r>
                    </a:p>
                  </a:txBody>
                  <a:tcPr marL="91427" marR="91427" marT="45713" marB="45713"/>
                </a:tc>
                <a:tc>
                  <a:txBody>
                    <a:bodyPr/>
                    <a:lstStyle/>
                    <a:p>
                      <a:r>
                        <a:rPr lang="en-US" sz="1200"/>
                        <a:t>UWP Microsoft</a:t>
                      </a:r>
                      <a:br>
                        <a:rPr lang="en-US" sz="1200"/>
                      </a:br>
                      <a:r>
                        <a:rPr lang="en-US" sz="1200"/>
                        <a:t>WPF Community</a:t>
                      </a:r>
                    </a:p>
                  </a:txBody>
                  <a:tcPr marL="91427" marR="91427" marT="45713" marB="45713"/>
                </a:tc>
                <a:tc>
                  <a:txBody>
                    <a:bodyPr/>
                    <a:lstStyle/>
                    <a:p>
                      <a:r>
                        <a:rPr lang="en-US" sz="1200" err="1"/>
                        <a:t>WinUI</a:t>
                      </a:r>
                      <a:r>
                        <a:rPr lang="en-US" sz="1200"/>
                        <a:t> 3 Microsoft</a:t>
                      </a:r>
                    </a:p>
                    <a:p>
                      <a:r>
                        <a:rPr lang="en-US" sz="1200"/>
                        <a:t>WPF Community</a:t>
                      </a:r>
                    </a:p>
                  </a:txBody>
                  <a:tcPr marL="91427" marR="91427" marT="45713" marB="45713"/>
                </a:tc>
                <a:extLst>
                  <a:ext uri="{0D108BD9-81ED-4DB2-BD59-A6C34878D82A}">
                    <a16:rowId xmlns:a16="http://schemas.microsoft.com/office/drawing/2014/main" val="540394822"/>
                  </a:ext>
                </a:extLst>
              </a:tr>
              <a:tr h="274281">
                <a:tc>
                  <a:txBody>
                    <a:bodyPr/>
                    <a:lstStyle/>
                    <a:p>
                      <a:r>
                        <a:rPr lang="en-US" sz="1200" b="1"/>
                        <a:t>Features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1801154184"/>
                  </a:ext>
                </a:extLst>
              </a:tr>
              <a:tr h="274281">
                <a:tc>
                  <a:txBody>
                    <a:bodyPr/>
                    <a:lstStyle/>
                    <a:p>
                      <a:r>
                        <a:rPr lang="en-US" sz="1200"/>
                        <a:t>Renderers</a:t>
                      </a:r>
                    </a:p>
                  </a:txBody>
                  <a:tcPr marL="91427" marR="91427" marT="45713" marB="45713"/>
                </a:tc>
                <a:tc>
                  <a:txBody>
                    <a:bodyPr/>
                    <a:lstStyle/>
                    <a:p>
                      <a:r>
                        <a:rPr lang="en-US" sz="1200"/>
                        <a:t>Tightly coupled to </a:t>
                      </a:r>
                      <a:r>
                        <a:rPr lang="en-US" sz="1200" err="1"/>
                        <a:t>BindableObject</a:t>
                      </a:r>
                      <a:endParaRPr lang="en-US" sz="1200"/>
                    </a:p>
                  </a:txBody>
                  <a:tcPr marL="91427" marR="91427" marT="45713" marB="45713"/>
                </a:tc>
                <a:tc>
                  <a:txBody>
                    <a:bodyPr/>
                    <a:lstStyle/>
                    <a:p>
                      <a:r>
                        <a:rPr lang="en-US" sz="1200"/>
                        <a:t>Loosely coupled, no Core deps</a:t>
                      </a:r>
                    </a:p>
                  </a:txBody>
                  <a:tcPr marL="91427" marR="91427" marT="45713" marB="45713"/>
                </a:tc>
                <a:extLst>
                  <a:ext uri="{0D108BD9-81ED-4DB2-BD59-A6C34878D82A}">
                    <a16:rowId xmlns:a16="http://schemas.microsoft.com/office/drawing/2014/main" val="1734982972"/>
                  </a:ext>
                </a:extLst>
              </a:tr>
              <a:tr h="274281">
                <a:tc>
                  <a:txBody>
                    <a:bodyPr/>
                    <a:lstStyle/>
                    <a:p>
                      <a:r>
                        <a:rPr lang="en-US" sz="1200"/>
                        <a:t>App Models</a:t>
                      </a:r>
                    </a:p>
                  </a:txBody>
                  <a:tcPr marL="91427" marR="91427" marT="45713" marB="45713"/>
                </a:tc>
                <a:tc>
                  <a:txBody>
                    <a:bodyPr/>
                    <a:lstStyle/>
                    <a:p>
                      <a:r>
                        <a:rPr lang="en-US" sz="1200"/>
                        <a:t>MVVM / </a:t>
                      </a:r>
                      <a:r>
                        <a:rPr lang="en-US" sz="1200" err="1"/>
                        <a:t>RxUI</a:t>
                      </a:r>
                      <a:endParaRPr lang="en-US" sz="1200"/>
                    </a:p>
                  </a:txBody>
                  <a:tcPr marL="91427" marR="91427" marT="45713" marB="45713"/>
                </a:tc>
                <a:tc>
                  <a:txBody>
                    <a:bodyPr/>
                    <a:lstStyle/>
                    <a:p>
                      <a:r>
                        <a:rPr lang="en-US" sz="1200"/>
                        <a:t>MVVM / </a:t>
                      </a:r>
                      <a:r>
                        <a:rPr lang="en-US" sz="1200" err="1"/>
                        <a:t>RxUI</a:t>
                      </a:r>
                      <a:r>
                        <a:rPr lang="en-US" sz="1200"/>
                        <a:t> (MVU experimental)</a:t>
                      </a:r>
                    </a:p>
                  </a:txBody>
                  <a:tcPr marL="91427" marR="91427" marT="45713" marB="45713"/>
                </a:tc>
                <a:extLst>
                  <a:ext uri="{0D108BD9-81ED-4DB2-BD59-A6C34878D82A}">
                    <a16:rowId xmlns:a16="http://schemas.microsoft.com/office/drawing/2014/main" val="3381739493"/>
                  </a:ext>
                </a:extLst>
              </a:tr>
              <a:tr h="274281">
                <a:tc>
                  <a:txBody>
                    <a:bodyPr/>
                    <a:lstStyle/>
                    <a:p>
                      <a:r>
                        <a:rPr lang="en-US" sz="1200"/>
                        <a:t>Single Project</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604017835"/>
                  </a:ext>
                </a:extLst>
              </a:tr>
              <a:tr h="274281">
                <a:tc>
                  <a:txBody>
                    <a:bodyPr/>
                    <a:lstStyle/>
                    <a:p>
                      <a:r>
                        <a:rPr lang="en-US" sz="1200"/>
                        <a:t>Multi-Targeting</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307278038"/>
                  </a:ext>
                </a:extLst>
              </a:tr>
              <a:tr h="274281">
                <a:tc>
                  <a:txBody>
                    <a:bodyPr/>
                    <a:lstStyle/>
                    <a:p>
                      <a:r>
                        <a:rPr lang="en-US" sz="1200"/>
                        <a:t>Multi-Window</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2310895388"/>
                  </a:ext>
                </a:extLst>
              </a:tr>
              <a:tr h="274281">
                <a:tc>
                  <a:txBody>
                    <a:bodyPr/>
                    <a:lstStyle/>
                    <a:p>
                      <a:r>
                        <a:rPr lang="en-US" sz="1200"/>
                        <a:t>Pixel Drawn Controls</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52443629"/>
                  </a:ext>
                </a:extLst>
              </a:tr>
              <a:tr h="274281">
                <a:tc>
                  <a:txBody>
                    <a:bodyPr/>
                    <a:lstStyle/>
                    <a:p>
                      <a:r>
                        <a:rPr lang="en-US" sz="1200" b="1" err="1"/>
                        <a:t>Misc</a:t>
                      </a:r>
                      <a:endParaRPr lang="en-US" sz="1200" b="1"/>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2963356765"/>
                  </a:ext>
                </a:extLst>
              </a:tr>
              <a:tr h="274281">
                <a:tc>
                  <a:txBody>
                    <a:bodyPr/>
                    <a:lstStyle/>
                    <a:p>
                      <a:r>
                        <a:rPr lang="en-US" sz="1200"/>
                        <a:t>.NET</a:t>
                      </a:r>
                    </a:p>
                  </a:txBody>
                  <a:tcPr marL="91427" marR="91427" marT="45713" marB="45713"/>
                </a:tc>
                <a:tc>
                  <a:txBody>
                    <a:bodyPr/>
                    <a:lstStyle/>
                    <a:p>
                      <a:r>
                        <a:rPr lang="en-US" sz="1200" err="1"/>
                        <a:t>X.iOS</a:t>
                      </a:r>
                      <a:r>
                        <a:rPr lang="en-US" sz="1200"/>
                        <a:t>, </a:t>
                      </a:r>
                      <a:r>
                        <a:rPr lang="en-US" sz="1200" err="1"/>
                        <a:t>X.Android</a:t>
                      </a:r>
                      <a:r>
                        <a:rPr lang="en-US" sz="1200"/>
                        <a:t>, UWP, …</a:t>
                      </a:r>
                    </a:p>
                  </a:txBody>
                  <a:tcPr marL="91427" marR="91427" marT="45713" marB="45713"/>
                </a:tc>
                <a:tc>
                  <a:txBody>
                    <a:bodyPr/>
                    <a:lstStyle/>
                    <a:p>
                      <a:r>
                        <a:rPr lang="en-US" sz="1200"/>
                        <a:t>.NET 6 +</a:t>
                      </a:r>
                    </a:p>
                  </a:txBody>
                  <a:tcPr marL="91427" marR="91427" marT="45713" marB="45713"/>
                </a:tc>
                <a:extLst>
                  <a:ext uri="{0D108BD9-81ED-4DB2-BD59-A6C34878D82A}">
                    <a16:rowId xmlns:a16="http://schemas.microsoft.com/office/drawing/2014/main" val="1865071351"/>
                  </a:ext>
                </a:extLst>
              </a:tr>
              <a:tr h="274281">
                <a:tc>
                  <a:txBody>
                    <a:bodyPr/>
                    <a:lstStyle/>
                    <a:p>
                      <a:r>
                        <a:rPr lang="en-US" sz="1200"/>
                        <a:t>Project System</a:t>
                      </a:r>
                    </a:p>
                  </a:txBody>
                  <a:tcPr marL="91427" marR="91427" marT="45713" marB="45713"/>
                </a:tc>
                <a:tc>
                  <a:txBody>
                    <a:bodyPr/>
                    <a:lstStyle/>
                    <a:p>
                      <a:r>
                        <a:rPr lang="en-US" sz="1200"/>
                        <a:t>Franken-</a:t>
                      </a:r>
                      <a:r>
                        <a:rPr lang="en-US" sz="1200" err="1"/>
                        <a:t>Proj</a:t>
                      </a:r>
                      <a:endParaRPr lang="en-US" sz="1200"/>
                    </a:p>
                  </a:txBody>
                  <a:tcPr marL="91427" marR="91427" marT="45713" marB="45713"/>
                </a:tc>
                <a:tc>
                  <a:txBody>
                    <a:bodyPr/>
                    <a:lstStyle/>
                    <a:p>
                      <a:r>
                        <a:rPr lang="en-US" sz="1200"/>
                        <a:t>SDK Style</a:t>
                      </a:r>
                    </a:p>
                  </a:txBody>
                  <a:tcPr marL="91427" marR="91427" marT="45713" marB="45713"/>
                </a:tc>
                <a:extLst>
                  <a:ext uri="{0D108BD9-81ED-4DB2-BD59-A6C34878D82A}">
                    <a16:rowId xmlns:a16="http://schemas.microsoft.com/office/drawing/2014/main" val="3685899272"/>
                  </a:ext>
                </a:extLst>
              </a:tr>
              <a:tr h="274281">
                <a:tc>
                  <a:txBody>
                    <a:bodyPr/>
                    <a:lstStyle/>
                    <a:p>
                      <a:r>
                        <a:rPr lang="en-US" sz="1200"/>
                        <a:t>dotnet CLI</a:t>
                      </a:r>
                    </a:p>
                  </a:txBody>
                  <a:tcPr marL="91427" marR="91427" marT="45713" marB="45713"/>
                </a:tc>
                <a:tc>
                  <a:txBody>
                    <a:bodyPr/>
                    <a:lstStyle/>
                    <a:p>
                      <a:r>
                        <a:rPr lang="en-US" sz="1200"/>
                        <a:t>No</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3213098712"/>
                  </a:ext>
                </a:extLst>
              </a:tr>
              <a:tr h="274281">
                <a:tc>
                  <a:txBody>
                    <a:bodyPr/>
                    <a:lstStyle/>
                    <a:p>
                      <a:r>
                        <a:rPr lang="en-US" sz="1200" b="1"/>
                        <a:t>Tools</a:t>
                      </a:r>
                    </a:p>
                  </a:txBody>
                  <a:tcPr marL="91427" marR="91427" marT="45713" marB="45713"/>
                </a:tc>
                <a:tc>
                  <a:txBody>
                    <a:bodyPr/>
                    <a:lstStyle/>
                    <a:p>
                      <a:endParaRPr lang="en-US" sz="1200"/>
                    </a:p>
                  </a:txBody>
                  <a:tcPr marL="91427" marR="91427" marT="45713" marB="45713"/>
                </a:tc>
                <a:tc>
                  <a:txBody>
                    <a:bodyPr/>
                    <a:lstStyle/>
                    <a:p>
                      <a:endParaRPr lang="en-US" sz="1200"/>
                    </a:p>
                  </a:txBody>
                  <a:tcPr marL="91427" marR="91427" marT="45713" marB="45713"/>
                </a:tc>
                <a:extLst>
                  <a:ext uri="{0D108BD9-81ED-4DB2-BD59-A6C34878D82A}">
                    <a16:rowId xmlns:a16="http://schemas.microsoft.com/office/drawing/2014/main" val="1027087240"/>
                  </a:ext>
                </a:extLst>
              </a:tr>
              <a:tr h="274281">
                <a:tc>
                  <a:txBody>
                    <a:bodyPr/>
                    <a:lstStyle/>
                    <a:p>
                      <a:r>
                        <a:rPr lang="en-US" sz="1200"/>
                        <a:t>Visual Studio 2019</a:t>
                      </a:r>
                    </a:p>
                  </a:txBody>
                  <a:tcPr marL="91427" marR="91427" marT="45713" marB="45713"/>
                </a:tc>
                <a:tc>
                  <a:txBody>
                    <a:bodyPr/>
                    <a:lstStyle/>
                    <a:p>
                      <a:r>
                        <a:rPr lang="en-US" sz="1200"/>
                        <a:t>Yes</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2150316313"/>
                  </a:ext>
                </a:extLst>
              </a:tr>
              <a:tr h="274281">
                <a:tc>
                  <a:txBody>
                    <a:bodyPr/>
                    <a:lstStyle/>
                    <a:p>
                      <a:r>
                        <a:rPr lang="en-US" sz="1200"/>
                        <a:t>Visual Studio 2019 for Mac</a:t>
                      </a:r>
                    </a:p>
                  </a:txBody>
                  <a:tcPr marL="91427" marR="91427" marT="45713" marB="45713"/>
                </a:tc>
                <a:tc>
                  <a:txBody>
                    <a:bodyPr/>
                    <a:lstStyle/>
                    <a:p>
                      <a:r>
                        <a:rPr lang="en-US" sz="1200"/>
                        <a:t>Yes</a:t>
                      </a:r>
                    </a:p>
                  </a:txBody>
                  <a:tcPr marL="91427" marR="91427" marT="45713" marB="45713"/>
                </a:tc>
                <a:tc>
                  <a:txBody>
                    <a:bodyPr/>
                    <a:lstStyle/>
                    <a:p>
                      <a:r>
                        <a:rPr lang="en-US" sz="1200"/>
                        <a:t>Yes</a:t>
                      </a:r>
                    </a:p>
                  </a:txBody>
                  <a:tcPr marL="91427" marR="91427" marT="45713" marB="45713"/>
                </a:tc>
                <a:extLst>
                  <a:ext uri="{0D108BD9-81ED-4DB2-BD59-A6C34878D82A}">
                    <a16:rowId xmlns:a16="http://schemas.microsoft.com/office/drawing/2014/main" val="1777847860"/>
                  </a:ext>
                </a:extLst>
              </a:tr>
              <a:tr h="274281">
                <a:tc>
                  <a:txBody>
                    <a:bodyPr/>
                    <a:lstStyle/>
                    <a:p>
                      <a:r>
                        <a:rPr lang="en-US" sz="1200"/>
                        <a:t>Visual Studio Code</a:t>
                      </a:r>
                    </a:p>
                  </a:txBody>
                  <a:tcPr marL="91427" marR="91427" marT="45713" marB="45713"/>
                </a:tc>
                <a:tc>
                  <a:txBody>
                    <a:bodyPr/>
                    <a:lstStyle/>
                    <a:p>
                      <a:r>
                        <a:rPr lang="en-US" sz="1200"/>
                        <a:t>No</a:t>
                      </a:r>
                    </a:p>
                  </a:txBody>
                  <a:tcPr marL="91427" marR="91427" marT="45713" marB="45713"/>
                </a:tc>
                <a:tc>
                  <a:txBody>
                    <a:bodyPr/>
                    <a:lstStyle/>
                    <a:p>
                      <a:r>
                        <a:rPr lang="en-US" sz="1200" b="0"/>
                        <a:t>Experimental</a:t>
                      </a:r>
                    </a:p>
                  </a:txBody>
                  <a:tcPr marL="91427" marR="91427" marT="45713" marB="45713"/>
                </a:tc>
                <a:extLst>
                  <a:ext uri="{0D108BD9-81ED-4DB2-BD59-A6C34878D82A}">
                    <a16:rowId xmlns:a16="http://schemas.microsoft.com/office/drawing/2014/main" val="2072009138"/>
                  </a:ext>
                </a:extLst>
              </a:tr>
            </a:tbl>
          </a:graphicData>
        </a:graphic>
      </p:graphicFrame>
    </p:spTree>
    <p:extLst>
      <p:ext uri="{BB962C8B-B14F-4D97-AF65-F5344CB8AC3E}">
        <p14:creationId xmlns:p14="http://schemas.microsoft.com/office/powerpoint/2010/main" val="34391354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9D06-E126-F54C-93D3-123522BEE6C8}"/>
              </a:ext>
            </a:extLst>
          </p:cNvPr>
          <p:cNvSpPr>
            <a:spLocks noGrp="1"/>
          </p:cNvSpPr>
          <p:nvPr>
            <p:ph type="title"/>
          </p:nvPr>
        </p:nvSpPr>
        <p:spPr/>
        <p:txBody>
          <a:bodyPr/>
          <a:lstStyle/>
          <a:p>
            <a:r>
              <a:rPr lang="en-US" dirty="0">
                <a:solidFill>
                  <a:schemeClr val="bg1"/>
                </a:solidFill>
              </a:rPr>
              <a:t>Roadmap</a:t>
            </a:r>
          </a:p>
        </p:txBody>
      </p:sp>
      <p:sp>
        <p:nvSpPr>
          <p:cNvPr id="3" name="Text Placeholder 2">
            <a:extLst>
              <a:ext uri="{FF2B5EF4-FFF2-40B4-BE49-F238E27FC236}">
                <a16:creationId xmlns:a16="http://schemas.microsoft.com/office/drawing/2014/main" id="{E44A3BCB-9D3E-EF43-BF1F-79F11332277B}"/>
              </a:ext>
            </a:extLst>
          </p:cNvPr>
          <p:cNvSpPr>
            <a:spLocks noGrp="1"/>
          </p:cNvSpPr>
          <p:nvPr>
            <p:ph type="body" idx="1"/>
          </p:nvPr>
        </p:nvSpPr>
        <p:spPr>
          <a:xfrm>
            <a:off x="831850" y="4589464"/>
            <a:ext cx="10515600" cy="517065"/>
          </a:xfrm>
        </p:spPr>
        <p:txBody>
          <a:bodyPr/>
          <a:lstStyle/>
          <a:p>
            <a:r>
              <a:rPr lang="en-US" dirty="0">
                <a:solidFill>
                  <a:schemeClr val="bg1"/>
                </a:solidFill>
              </a:rPr>
              <a:t>Timeline </a:t>
            </a:r>
          </a:p>
        </p:txBody>
      </p:sp>
      <p:pic>
        <p:nvPicPr>
          <p:cNvPr id="4" name="Graphic 3">
            <a:extLst>
              <a:ext uri="{FF2B5EF4-FFF2-40B4-BE49-F238E27FC236}">
                <a16:creationId xmlns:a16="http://schemas.microsoft.com/office/drawing/2014/main" id="{0638848E-FA8B-4018-9FD9-C0600DA573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550" y="1353734"/>
            <a:ext cx="2590800" cy="1905000"/>
          </a:xfrm>
          <a:prstGeom prst="rect">
            <a:avLst/>
          </a:prstGeom>
        </p:spPr>
      </p:pic>
    </p:spTree>
    <p:extLst>
      <p:ext uri="{BB962C8B-B14F-4D97-AF65-F5344CB8AC3E}">
        <p14:creationId xmlns:p14="http://schemas.microsoft.com/office/powerpoint/2010/main" val="2974596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lnSpcReduction="10000"/>
          </a:bodyPr>
          <a:lstStyle/>
          <a:p>
            <a:pPr marL="0" indent="0">
              <a:buNone/>
            </a:pPr>
            <a:r>
              <a:rPr lang="en-US" sz="3600" dirty="0">
                <a:latin typeface="+mj-lt"/>
              </a:rPr>
              <a:t>Preview 1</a:t>
            </a:r>
          </a:p>
          <a:p>
            <a:pPr lvl="1"/>
            <a:r>
              <a:rPr lang="en-US" dirty="0" err="1">
                <a:latin typeface="+mn-lt"/>
              </a:rPr>
              <a:t>Incluye</a:t>
            </a:r>
            <a:endParaRPr lang="en-US" dirty="0">
              <a:latin typeface="+mn-lt"/>
            </a:endParaRPr>
          </a:p>
          <a:p>
            <a:pPr lvl="2"/>
            <a:r>
              <a:rPr lang="en-US" sz="1800" dirty="0">
                <a:latin typeface="+mn-lt"/>
              </a:rPr>
              <a:t>Runtime y BCL, Mobile Workloads</a:t>
            </a:r>
          </a:p>
          <a:p>
            <a:pPr lvl="1"/>
            <a:r>
              <a:rPr lang="en-US" dirty="0">
                <a:latin typeface="+mn-lt"/>
              </a:rPr>
              <a:t>Audiencia</a:t>
            </a:r>
          </a:p>
          <a:p>
            <a:pPr lvl="2"/>
            <a:r>
              <a:rPr lang="en-US" sz="1800" dirty="0" err="1">
                <a:latin typeface="+mn-lt"/>
              </a:rPr>
              <a:t>Colaboradores</a:t>
            </a:r>
            <a:endParaRPr lang="en-US" sz="1400" dirty="0">
              <a:latin typeface="+mn-lt"/>
            </a:endParaRPr>
          </a:p>
          <a:p>
            <a:pPr marL="0" indent="0">
              <a:buNone/>
            </a:pPr>
            <a:r>
              <a:rPr lang="en-US" sz="3600" dirty="0">
                <a:latin typeface="+mj-lt"/>
              </a:rPr>
              <a:t>Preview 2</a:t>
            </a:r>
          </a:p>
          <a:p>
            <a:pPr lvl="1"/>
            <a:r>
              <a:rPr lang="en-US" dirty="0" err="1">
                <a:latin typeface="+mn-lt"/>
              </a:rPr>
              <a:t>Incluye</a:t>
            </a:r>
            <a:endParaRPr lang="en-US" dirty="0">
              <a:latin typeface="+mn-lt"/>
            </a:endParaRPr>
          </a:p>
          <a:p>
            <a:pPr lvl="2"/>
            <a:r>
              <a:rPr lang="en-US" sz="1800" dirty="0">
                <a:latin typeface="+mn-lt"/>
              </a:rPr>
              <a:t>.NET MAUI views, layouts </a:t>
            </a:r>
            <a:r>
              <a:rPr lang="en-US" sz="1800" dirty="0" err="1">
                <a:latin typeface="+mn-lt"/>
              </a:rPr>
              <a:t>básicos</a:t>
            </a:r>
            <a:endParaRPr lang="en-US" sz="1800" dirty="0">
              <a:latin typeface="+mn-lt"/>
            </a:endParaRPr>
          </a:p>
          <a:p>
            <a:pPr lvl="2"/>
            <a:r>
              <a:rPr lang="en-US" sz="1800" dirty="0">
                <a:latin typeface="+mn-lt"/>
              </a:rPr>
              <a:t>Android, iOS, macOS</a:t>
            </a:r>
          </a:p>
          <a:p>
            <a:pPr lvl="1"/>
            <a:r>
              <a:rPr lang="en-US" dirty="0">
                <a:latin typeface="+mn-lt"/>
              </a:rPr>
              <a:t>Audiencia</a:t>
            </a:r>
          </a:p>
          <a:p>
            <a:pPr lvl="2"/>
            <a:r>
              <a:rPr lang="en-US" sz="1800" dirty="0" err="1">
                <a:latin typeface="+mn-lt"/>
              </a:rPr>
              <a:t>Colaboradores</a:t>
            </a:r>
            <a:endParaRPr lang="en-US" sz="1800" dirty="0">
              <a:latin typeface="+mn-lt"/>
            </a:endParaRPr>
          </a:p>
        </p:txBody>
      </p:sp>
    </p:spTree>
    <p:extLst>
      <p:ext uri="{BB962C8B-B14F-4D97-AF65-F5344CB8AC3E}">
        <p14:creationId xmlns:p14="http://schemas.microsoft.com/office/powerpoint/2010/main" val="2742769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a:bodyPr>
          <a:lstStyle/>
          <a:p>
            <a:pPr marL="0" indent="0">
              <a:buNone/>
            </a:pPr>
            <a:r>
              <a:rPr lang="en-US" sz="3600" dirty="0">
                <a:latin typeface="+mj-lt"/>
              </a:rPr>
              <a:t>Preview 3 &amp; 4</a:t>
            </a:r>
            <a:endParaRPr lang="en-US" dirty="0">
              <a:latin typeface="+mj-lt"/>
            </a:endParaRPr>
          </a:p>
          <a:p>
            <a:pPr lvl="1"/>
            <a:r>
              <a:rPr lang="en-US" dirty="0" err="1">
                <a:latin typeface="+mn-lt"/>
              </a:rPr>
              <a:t>Incluye</a:t>
            </a:r>
            <a:endParaRPr lang="en-US" dirty="0">
              <a:latin typeface="+mn-lt"/>
            </a:endParaRPr>
          </a:p>
          <a:p>
            <a:pPr lvl="2"/>
            <a:r>
              <a:rPr lang="en-US" dirty="0">
                <a:latin typeface="+mn-lt"/>
              </a:rPr>
              <a:t>.</a:t>
            </a:r>
            <a:r>
              <a:rPr lang="en-US" sz="1800" dirty="0">
                <a:latin typeface="+mn-lt"/>
              </a:rPr>
              <a:t>NET MAUI </a:t>
            </a:r>
            <a:r>
              <a:rPr lang="en-US" sz="1800" dirty="0" err="1"/>
              <a:t>tendrá</a:t>
            </a:r>
            <a:r>
              <a:rPr lang="en-US" sz="1800" dirty="0"/>
              <a:t> la </a:t>
            </a:r>
            <a:r>
              <a:rPr lang="en-US" sz="1800" dirty="0" err="1"/>
              <a:t>mayoría</a:t>
            </a:r>
            <a:r>
              <a:rPr lang="en-US" sz="1800" dirty="0"/>
              <a:t> de</a:t>
            </a:r>
            <a:r>
              <a:rPr lang="en-US" sz="1800" dirty="0">
                <a:latin typeface="+mn-lt"/>
              </a:rPr>
              <a:t> </a:t>
            </a:r>
            <a:r>
              <a:rPr lang="en-US" sz="1800" dirty="0" err="1">
                <a:latin typeface="+mn-lt"/>
              </a:rPr>
              <a:t>controles</a:t>
            </a:r>
            <a:r>
              <a:rPr lang="en-US" sz="1800" dirty="0">
                <a:latin typeface="+mn-lt"/>
              </a:rPr>
              <a:t>, layouts, </a:t>
            </a:r>
            <a:r>
              <a:rPr lang="en-US" sz="1800" dirty="0" err="1">
                <a:latin typeface="+mn-lt"/>
              </a:rPr>
              <a:t>páginas</a:t>
            </a:r>
            <a:r>
              <a:rPr lang="en-US" sz="1800" dirty="0">
                <a:latin typeface="+mn-lt"/>
              </a:rPr>
              <a:t>, y </a:t>
            </a:r>
            <a:r>
              <a:rPr lang="en-US" sz="1800" dirty="0" err="1">
                <a:latin typeface="+mn-lt"/>
              </a:rPr>
              <a:t>servicios</a:t>
            </a:r>
            <a:endParaRPr lang="en-US" sz="1800" dirty="0">
              <a:latin typeface="+mn-lt"/>
            </a:endParaRPr>
          </a:p>
          <a:p>
            <a:pPr lvl="2"/>
            <a:r>
              <a:rPr lang="en-US" sz="1800" dirty="0" err="1">
                <a:latin typeface="+mn-lt"/>
              </a:rPr>
              <a:t>Añadimos</a:t>
            </a:r>
            <a:r>
              <a:rPr lang="en-US" sz="1800" dirty="0">
                <a:latin typeface="+mn-lt"/>
              </a:rPr>
              <a:t> </a:t>
            </a:r>
            <a:r>
              <a:rPr lang="en-US" sz="1800" dirty="0" err="1">
                <a:latin typeface="+mn-lt"/>
              </a:rPr>
              <a:t>WinUI</a:t>
            </a:r>
            <a:r>
              <a:rPr lang="en-US" sz="1800" dirty="0">
                <a:latin typeface="+mn-lt"/>
              </a:rPr>
              <a:t> 3</a:t>
            </a:r>
          </a:p>
          <a:p>
            <a:pPr lvl="1"/>
            <a:r>
              <a:rPr lang="en-US" dirty="0">
                <a:latin typeface="+mn-lt"/>
              </a:rPr>
              <a:t>Audiencia</a:t>
            </a:r>
          </a:p>
          <a:p>
            <a:pPr lvl="2"/>
            <a:r>
              <a:rPr lang="en-US" sz="1800" dirty="0">
                <a:latin typeface="+mn-lt"/>
              </a:rPr>
              <a:t>Tu!</a:t>
            </a:r>
          </a:p>
          <a:p>
            <a:pPr lvl="1"/>
            <a:r>
              <a:rPr lang="en-US" dirty="0">
                <a:latin typeface="+mn-lt"/>
              </a:rPr>
              <a:t>¿</a:t>
            </a:r>
            <a:r>
              <a:rPr lang="en-US" dirty="0" err="1">
                <a:latin typeface="+mn-lt"/>
              </a:rPr>
              <a:t>Qué</a:t>
            </a:r>
            <a:r>
              <a:rPr lang="en-US" dirty="0">
                <a:latin typeface="+mn-lt"/>
              </a:rPr>
              <a:t> </a:t>
            </a:r>
            <a:r>
              <a:rPr lang="en-US" dirty="0" err="1">
                <a:latin typeface="+mn-lt"/>
              </a:rPr>
              <a:t>puedes</a:t>
            </a:r>
            <a:r>
              <a:rPr lang="en-US" dirty="0">
                <a:latin typeface="+mn-lt"/>
              </a:rPr>
              <a:t> </a:t>
            </a:r>
            <a:r>
              <a:rPr lang="en-US" dirty="0" err="1">
                <a:latin typeface="+mn-lt"/>
              </a:rPr>
              <a:t>hacer</a:t>
            </a:r>
            <a:r>
              <a:rPr lang="en-US" dirty="0">
                <a:latin typeface="+mn-lt"/>
              </a:rPr>
              <a:t> con </a:t>
            </a:r>
            <a:r>
              <a:rPr lang="en-US" dirty="0" err="1">
                <a:latin typeface="+mn-lt"/>
              </a:rPr>
              <a:t>estas</a:t>
            </a:r>
            <a:r>
              <a:rPr lang="en-US" dirty="0">
                <a:latin typeface="+mn-lt"/>
              </a:rPr>
              <a:t> Releases?</a:t>
            </a:r>
          </a:p>
          <a:p>
            <a:pPr lvl="2"/>
            <a:r>
              <a:rPr lang="en-US" sz="1800" dirty="0" err="1">
                <a:latin typeface="+mn-lt"/>
              </a:rPr>
              <a:t>Comenzar</a:t>
            </a:r>
            <a:r>
              <a:rPr lang="en-US" sz="1800" dirty="0">
                <a:latin typeface="+mn-lt"/>
              </a:rPr>
              <a:t> a </a:t>
            </a:r>
            <a:r>
              <a:rPr lang="en-US" sz="1800" dirty="0" err="1">
                <a:latin typeface="+mn-lt"/>
              </a:rPr>
              <a:t>probar</a:t>
            </a:r>
            <a:r>
              <a:rPr lang="en-US" sz="1800" dirty="0">
                <a:latin typeface="+mn-lt"/>
              </a:rPr>
              <a:t>, </a:t>
            </a:r>
            <a:r>
              <a:rPr lang="en-US" sz="1800" dirty="0" err="1">
                <a:latin typeface="+mn-lt"/>
              </a:rPr>
              <a:t>crear</a:t>
            </a:r>
            <a:r>
              <a:rPr lang="en-US" sz="1800" dirty="0">
                <a:latin typeface="+mn-lt"/>
              </a:rPr>
              <a:t> Apps</a:t>
            </a:r>
          </a:p>
          <a:p>
            <a:pPr lvl="2"/>
            <a:r>
              <a:rPr lang="en-US" sz="1800" dirty="0" err="1">
                <a:latin typeface="+mn-lt"/>
              </a:rPr>
              <a:t>Abre</a:t>
            </a:r>
            <a:r>
              <a:rPr lang="en-US" sz="1800" dirty="0">
                <a:latin typeface="+mn-lt"/>
              </a:rPr>
              <a:t> issues y </a:t>
            </a:r>
            <a:r>
              <a:rPr lang="en-US" sz="1800" dirty="0" err="1">
                <a:latin typeface="+mn-lt"/>
              </a:rPr>
              <a:t>unete</a:t>
            </a:r>
            <a:r>
              <a:rPr lang="en-US" sz="1800" dirty="0">
                <a:latin typeface="+mn-lt"/>
              </a:rPr>
              <a:t> a </a:t>
            </a:r>
            <a:r>
              <a:rPr lang="en-US" sz="1800" dirty="0" err="1">
                <a:latin typeface="+mn-lt"/>
              </a:rPr>
              <a:t>conversaciones</a:t>
            </a:r>
            <a:r>
              <a:rPr lang="en-US" sz="1800" dirty="0">
                <a:latin typeface="+mn-lt"/>
              </a:rPr>
              <a:t> en Discord</a:t>
            </a:r>
          </a:p>
        </p:txBody>
      </p:sp>
    </p:spTree>
    <p:extLst>
      <p:ext uri="{BB962C8B-B14F-4D97-AF65-F5344CB8AC3E}">
        <p14:creationId xmlns:p14="http://schemas.microsoft.com/office/powerpoint/2010/main" val="3542155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a:bodyPr>
          <a:lstStyle/>
          <a:p>
            <a:pPr marL="0" indent="0">
              <a:buNone/>
            </a:pPr>
            <a:r>
              <a:rPr lang="en-US" sz="3600" dirty="0">
                <a:latin typeface="+mj-lt"/>
              </a:rPr>
              <a:t>Preview 5 – Release Candidate</a:t>
            </a:r>
            <a:endParaRPr lang="en-US" dirty="0">
              <a:latin typeface="+mj-lt"/>
            </a:endParaRPr>
          </a:p>
          <a:p>
            <a:pPr lvl="1"/>
            <a:r>
              <a:rPr lang="en-US" dirty="0" err="1">
                <a:latin typeface="+mn-lt"/>
              </a:rPr>
              <a:t>Incluye</a:t>
            </a:r>
            <a:endParaRPr lang="en-US" dirty="0">
              <a:latin typeface="+mn-lt"/>
            </a:endParaRPr>
          </a:p>
          <a:p>
            <a:pPr lvl="2"/>
            <a:r>
              <a:rPr lang="en-US" sz="1800" dirty="0">
                <a:latin typeface="+mn-lt"/>
              </a:rPr>
              <a:t>.NET MAUI, </a:t>
            </a:r>
            <a:r>
              <a:rPr lang="en-US" sz="1800" dirty="0" err="1">
                <a:latin typeface="+mn-lt"/>
              </a:rPr>
              <a:t>Apis</a:t>
            </a:r>
            <a:r>
              <a:rPr lang="en-US" sz="1800" dirty="0">
                <a:latin typeface="+mn-lt"/>
              </a:rPr>
              <a:t> </a:t>
            </a:r>
            <a:r>
              <a:rPr lang="en-US" sz="1800" dirty="0" err="1">
                <a:latin typeface="+mn-lt"/>
              </a:rPr>
              <a:t>faltantes</a:t>
            </a:r>
            <a:r>
              <a:rPr lang="en-US" sz="1800" dirty="0">
                <a:latin typeface="+mn-lt"/>
              </a:rPr>
              <a:t> y feedback</a:t>
            </a:r>
          </a:p>
          <a:p>
            <a:pPr lvl="1"/>
            <a:r>
              <a:rPr lang="en-US" dirty="0">
                <a:latin typeface="+mn-lt"/>
              </a:rPr>
              <a:t>Audiencia</a:t>
            </a:r>
          </a:p>
          <a:p>
            <a:pPr lvl="2"/>
            <a:r>
              <a:rPr lang="en-US" sz="1800" dirty="0" err="1">
                <a:latin typeface="+mn-lt"/>
              </a:rPr>
              <a:t>Todos</a:t>
            </a:r>
            <a:r>
              <a:rPr lang="en-US" sz="1800" dirty="0">
                <a:latin typeface="+mn-lt"/>
              </a:rPr>
              <a:t>!</a:t>
            </a:r>
          </a:p>
          <a:p>
            <a:pPr lvl="1"/>
            <a:r>
              <a:rPr lang="en-US" dirty="0">
                <a:latin typeface="+mn-lt"/>
              </a:rPr>
              <a:t>¿</a:t>
            </a:r>
            <a:r>
              <a:rPr lang="en-US" dirty="0" err="1">
                <a:latin typeface="+mn-lt"/>
              </a:rPr>
              <a:t>Qué</a:t>
            </a:r>
            <a:r>
              <a:rPr lang="en-US" dirty="0">
                <a:latin typeface="+mn-lt"/>
              </a:rPr>
              <a:t> </a:t>
            </a:r>
            <a:r>
              <a:rPr lang="en-US" dirty="0" err="1">
                <a:latin typeface="+mn-lt"/>
              </a:rPr>
              <a:t>puedes</a:t>
            </a:r>
            <a:r>
              <a:rPr lang="en-US" dirty="0">
                <a:latin typeface="+mn-lt"/>
              </a:rPr>
              <a:t> </a:t>
            </a:r>
            <a:r>
              <a:rPr lang="en-US" dirty="0" err="1">
                <a:latin typeface="+mn-lt"/>
              </a:rPr>
              <a:t>hacer</a:t>
            </a:r>
            <a:r>
              <a:rPr lang="en-US" dirty="0">
                <a:latin typeface="+mn-lt"/>
              </a:rPr>
              <a:t> con </a:t>
            </a:r>
            <a:r>
              <a:rPr lang="en-US" dirty="0" err="1">
                <a:latin typeface="+mn-lt"/>
              </a:rPr>
              <a:t>estas</a:t>
            </a:r>
            <a:r>
              <a:rPr lang="en-US" dirty="0">
                <a:latin typeface="+mn-lt"/>
              </a:rPr>
              <a:t> Releases?</a:t>
            </a:r>
          </a:p>
          <a:p>
            <a:pPr lvl="2"/>
            <a:r>
              <a:rPr lang="en-US" sz="1800" dirty="0" err="1">
                <a:latin typeface="+mn-lt"/>
              </a:rPr>
              <a:t>Crear</a:t>
            </a:r>
            <a:r>
              <a:rPr lang="en-US" sz="1800" dirty="0">
                <a:latin typeface="+mn-lt"/>
              </a:rPr>
              <a:t> </a:t>
            </a:r>
            <a:r>
              <a:rPr lang="en-US" sz="1800" dirty="0" err="1">
                <a:latin typeface="+mn-lt"/>
              </a:rPr>
              <a:t>nuevas</a:t>
            </a:r>
            <a:r>
              <a:rPr lang="en-US" sz="1800" dirty="0">
                <a:latin typeface="+mn-lt"/>
              </a:rPr>
              <a:t> apps</a:t>
            </a:r>
          </a:p>
          <a:p>
            <a:pPr lvl="2"/>
            <a:r>
              <a:rPr lang="en-US" sz="1800" dirty="0" err="1">
                <a:latin typeface="+mn-lt"/>
              </a:rPr>
              <a:t>Migrar</a:t>
            </a:r>
            <a:r>
              <a:rPr lang="en-US" sz="1800" dirty="0">
                <a:latin typeface="+mn-lt"/>
              </a:rPr>
              <a:t> apps </a:t>
            </a:r>
            <a:r>
              <a:rPr lang="en-US" sz="1800" dirty="0" err="1">
                <a:latin typeface="+mn-lt"/>
              </a:rPr>
              <a:t>existentes</a:t>
            </a:r>
            <a:endParaRPr lang="en-US" sz="1800" dirty="0">
              <a:latin typeface="+mn-lt"/>
            </a:endParaRPr>
          </a:p>
          <a:p>
            <a:pPr lvl="2"/>
            <a:r>
              <a:rPr lang="en-US" sz="1800" dirty="0" err="1">
                <a:latin typeface="+mn-lt"/>
              </a:rPr>
              <a:t>Abre</a:t>
            </a:r>
            <a:r>
              <a:rPr lang="en-US" sz="1800" dirty="0">
                <a:latin typeface="+mn-lt"/>
              </a:rPr>
              <a:t> issues y </a:t>
            </a:r>
            <a:r>
              <a:rPr lang="en-US" sz="1800" dirty="0" err="1">
                <a:latin typeface="+mn-lt"/>
              </a:rPr>
              <a:t>unete</a:t>
            </a:r>
            <a:r>
              <a:rPr lang="en-US" sz="1800" dirty="0">
                <a:latin typeface="+mn-lt"/>
              </a:rPr>
              <a:t> a </a:t>
            </a:r>
            <a:r>
              <a:rPr lang="en-US" sz="1800" dirty="0" err="1">
                <a:latin typeface="+mn-lt"/>
              </a:rPr>
              <a:t>conversaciones</a:t>
            </a:r>
            <a:r>
              <a:rPr lang="en-US" sz="1800" dirty="0">
                <a:latin typeface="+mn-lt"/>
              </a:rPr>
              <a:t> en Discord</a:t>
            </a:r>
          </a:p>
        </p:txBody>
      </p:sp>
    </p:spTree>
    <p:extLst>
      <p:ext uri="{BB962C8B-B14F-4D97-AF65-F5344CB8AC3E}">
        <p14:creationId xmlns:p14="http://schemas.microsoft.com/office/powerpoint/2010/main" val="1004569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7D-B92C-4202-8B16-D1EAA56384EE}"/>
              </a:ext>
            </a:extLst>
          </p:cNvPr>
          <p:cNvSpPr>
            <a:spLocks noGrp="1"/>
          </p:cNvSpPr>
          <p:nvPr>
            <p:ph type="title"/>
          </p:nvPr>
        </p:nvSpPr>
        <p:spPr/>
        <p:txBody>
          <a:bodyPr/>
          <a:lstStyle/>
          <a:p>
            <a:r>
              <a:rPr lang="en-US" dirty="0">
                <a:latin typeface="+mj-lt"/>
              </a:rPr>
              <a:t>¿</a:t>
            </a:r>
            <a:r>
              <a:rPr lang="en-US" dirty="0" err="1">
                <a:latin typeface="+mj-lt"/>
              </a:rPr>
              <a:t>Dónde</a:t>
            </a:r>
            <a:r>
              <a:rPr lang="en-US" dirty="0">
                <a:latin typeface="+mj-lt"/>
              </a:rPr>
              <a:t> </a:t>
            </a:r>
            <a:r>
              <a:rPr lang="en-US" dirty="0" err="1">
                <a:latin typeface="+mj-lt"/>
              </a:rPr>
              <a:t>tengo</a:t>
            </a:r>
            <a:r>
              <a:rPr lang="en-US" dirty="0">
                <a:latin typeface="+mj-lt"/>
              </a:rPr>
              <a:t> </a:t>
            </a:r>
            <a:r>
              <a:rPr lang="en-US" dirty="0" err="1">
                <a:latin typeface="+mj-lt"/>
              </a:rPr>
              <a:t>más</a:t>
            </a:r>
            <a:r>
              <a:rPr lang="en-US" dirty="0">
                <a:latin typeface="+mj-lt"/>
              </a:rPr>
              <a:t> </a:t>
            </a:r>
            <a:r>
              <a:rPr lang="en-US" dirty="0" err="1">
                <a:latin typeface="+mj-lt"/>
              </a:rPr>
              <a:t>información</a:t>
            </a:r>
            <a:r>
              <a:rPr lang="en-US" dirty="0">
                <a:latin typeface="+mj-lt"/>
              </a:rPr>
              <a:t>?</a:t>
            </a:r>
          </a:p>
        </p:txBody>
      </p:sp>
      <p:pic>
        <p:nvPicPr>
          <p:cNvPr id="4" name="Picture 3">
            <a:extLst>
              <a:ext uri="{FF2B5EF4-FFF2-40B4-BE49-F238E27FC236}">
                <a16:creationId xmlns:a16="http://schemas.microsoft.com/office/drawing/2014/main" id="{E1FB3D1F-486A-4D42-807B-5AA6CF01B261}"/>
              </a:ext>
            </a:extLst>
          </p:cNvPr>
          <p:cNvPicPr>
            <a:picLocks noChangeAspect="1"/>
          </p:cNvPicPr>
          <p:nvPr/>
        </p:nvPicPr>
        <p:blipFill>
          <a:blip r:embed="rId3"/>
          <a:stretch>
            <a:fillRect/>
          </a:stretch>
        </p:blipFill>
        <p:spPr>
          <a:xfrm>
            <a:off x="6919159" y="1971865"/>
            <a:ext cx="4434641" cy="2914269"/>
          </a:xfrm>
          <a:prstGeom prst="rect">
            <a:avLst/>
          </a:prstGeom>
          <a:effectLst>
            <a:outerShdw blurRad="266700" dist="38100" algn="l" rotWithShape="0">
              <a:prstClr val="black">
                <a:alpha val="40000"/>
              </a:prstClr>
            </a:outerShdw>
          </a:effectLst>
        </p:spPr>
      </p:pic>
      <p:pic>
        <p:nvPicPr>
          <p:cNvPr id="6" name="Picture 5">
            <a:extLst>
              <a:ext uri="{FF2B5EF4-FFF2-40B4-BE49-F238E27FC236}">
                <a16:creationId xmlns:a16="http://schemas.microsoft.com/office/drawing/2014/main" id="{FEE151A4-4AC4-4B6E-8363-A11489E825F5}"/>
              </a:ext>
            </a:extLst>
          </p:cNvPr>
          <p:cNvPicPr>
            <a:picLocks noChangeAspect="1"/>
          </p:cNvPicPr>
          <p:nvPr/>
        </p:nvPicPr>
        <p:blipFill>
          <a:blip r:embed="rId4"/>
          <a:stretch>
            <a:fillRect/>
          </a:stretch>
        </p:blipFill>
        <p:spPr>
          <a:xfrm>
            <a:off x="838200" y="1759688"/>
            <a:ext cx="4066643" cy="3429000"/>
          </a:xfrm>
          <a:prstGeom prst="rect">
            <a:avLst/>
          </a:prstGeom>
          <a:effectLst>
            <a:outerShdw blurRad="381000" dist="38100" dir="2700000" algn="tl" rotWithShape="0">
              <a:prstClr val="black">
                <a:alpha val="40000"/>
              </a:prstClr>
            </a:outerShdw>
          </a:effectLst>
        </p:spPr>
      </p:pic>
      <p:pic>
        <p:nvPicPr>
          <p:cNvPr id="8" name="Picture 7">
            <a:extLst>
              <a:ext uri="{FF2B5EF4-FFF2-40B4-BE49-F238E27FC236}">
                <a16:creationId xmlns:a16="http://schemas.microsoft.com/office/drawing/2014/main" id="{D501B3B3-1442-45D0-84CC-CEBED4FCF36A}"/>
              </a:ext>
            </a:extLst>
          </p:cNvPr>
          <p:cNvPicPr>
            <a:picLocks noChangeAspect="1"/>
          </p:cNvPicPr>
          <p:nvPr/>
        </p:nvPicPr>
        <p:blipFill>
          <a:blip r:embed="rId5"/>
          <a:stretch>
            <a:fillRect/>
          </a:stretch>
        </p:blipFill>
        <p:spPr>
          <a:xfrm>
            <a:off x="1329838" y="2488558"/>
            <a:ext cx="4555283" cy="3843129"/>
          </a:xfrm>
          <a:prstGeom prst="rect">
            <a:avLst/>
          </a:prstGeom>
          <a:effectLst>
            <a:outerShdw blurRad="381000" dist="38100" dir="2700000" algn="tl" rotWithShape="0">
              <a:prstClr val="black">
                <a:alpha val="40000"/>
              </a:prstClr>
            </a:outerShdw>
          </a:effectLst>
        </p:spPr>
      </p:pic>
      <p:sp>
        <p:nvSpPr>
          <p:cNvPr id="14" name="TextBox 13">
            <a:extLst>
              <a:ext uri="{FF2B5EF4-FFF2-40B4-BE49-F238E27FC236}">
                <a16:creationId xmlns:a16="http://schemas.microsoft.com/office/drawing/2014/main" id="{50AD8732-33A9-41A8-92AE-D4B039327FF8}"/>
              </a:ext>
            </a:extLst>
          </p:cNvPr>
          <p:cNvSpPr txBox="1"/>
          <p:nvPr/>
        </p:nvSpPr>
        <p:spPr>
          <a:xfrm>
            <a:off x="6919159" y="5188688"/>
            <a:ext cx="4434641" cy="1015663"/>
          </a:xfrm>
          <a:prstGeom prst="rect">
            <a:avLst/>
          </a:prstGeom>
          <a:noFill/>
        </p:spPr>
        <p:txBody>
          <a:bodyPr wrap="square">
            <a:spAutoFit/>
          </a:bodyPr>
          <a:lstStyle/>
          <a:p>
            <a:r>
              <a:rPr lang="en-US" sz="2000" dirty="0">
                <a:solidFill>
                  <a:srgbClr val="00B0F0"/>
                </a:solidFill>
              </a:rPr>
              <a:t>https://</a:t>
            </a:r>
            <a:r>
              <a:rPr lang="en-US" sz="2000" dirty="0" err="1">
                <a:solidFill>
                  <a:srgbClr val="00B0F0"/>
                </a:solidFill>
              </a:rPr>
              <a:t>aka.ms</a:t>
            </a:r>
            <a:r>
              <a:rPr lang="en-US" sz="2000" dirty="0">
                <a:solidFill>
                  <a:srgbClr val="00B0F0"/>
                </a:solidFill>
              </a:rPr>
              <a:t>/discord-</a:t>
            </a:r>
            <a:r>
              <a:rPr lang="en-US" sz="2000" dirty="0" err="1">
                <a:solidFill>
                  <a:srgbClr val="00B0F0"/>
                </a:solidFill>
              </a:rPr>
              <a:t>maui</a:t>
            </a:r>
            <a:endParaRPr lang="en-US" sz="2000" dirty="0">
              <a:solidFill>
                <a:srgbClr val="00B0F0"/>
              </a:solidFill>
            </a:endParaRPr>
          </a:p>
          <a:p>
            <a:endParaRPr lang="en-US" sz="2000" dirty="0">
              <a:solidFill>
                <a:srgbClr val="00B0F0"/>
              </a:solidFill>
            </a:endParaRPr>
          </a:p>
          <a:p>
            <a:r>
              <a:rPr lang="en-US" sz="2000" dirty="0">
                <a:solidFill>
                  <a:srgbClr val="00B0F0"/>
                </a:solidFill>
              </a:rPr>
              <a:t>https://</a:t>
            </a:r>
            <a:r>
              <a:rPr lang="en-US" sz="2000" dirty="0" err="1">
                <a:solidFill>
                  <a:srgbClr val="00B0F0"/>
                </a:solidFill>
              </a:rPr>
              <a:t>github.com</a:t>
            </a:r>
            <a:r>
              <a:rPr lang="en-US" sz="2000" dirty="0">
                <a:solidFill>
                  <a:srgbClr val="00B0F0"/>
                </a:solidFill>
              </a:rPr>
              <a:t>/dotnet/</a:t>
            </a:r>
            <a:r>
              <a:rPr lang="en-US" sz="2000" dirty="0" err="1">
                <a:solidFill>
                  <a:srgbClr val="00B0F0"/>
                </a:solidFill>
              </a:rPr>
              <a:t>maui</a:t>
            </a:r>
            <a:endParaRPr lang="en-US" sz="2000" dirty="0">
              <a:solidFill>
                <a:srgbClr val="00B0F0"/>
              </a:solidFill>
            </a:endParaRPr>
          </a:p>
        </p:txBody>
      </p:sp>
    </p:spTree>
    <p:extLst>
      <p:ext uri="{BB962C8B-B14F-4D97-AF65-F5344CB8AC3E}">
        <p14:creationId xmlns:p14="http://schemas.microsoft.com/office/powerpoint/2010/main" val="27477050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D220-2A79-E042-AC8E-A9222D7A17C1}"/>
              </a:ext>
            </a:extLst>
          </p:cNvPr>
          <p:cNvSpPr>
            <a:spLocks noGrp="1"/>
          </p:cNvSpPr>
          <p:nvPr>
            <p:ph type="title"/>
          </p:nvPr>
        </p:nvSpPr>
        <p:spPr>
          <a:xfrm>
            <a:off x="655674" y="365125"/>
            <a:ext cx="5119781" cy="1951353"/>
          </a:xfrm>
        </p:spPr>
        <p:txBody>
          <a:bodyPr vert="horz" wrap="square" lIns="45720" tIns="22860" rIns="45720" bIns="22860" rtlCol="0" anchor="ctr">
            <a:normAutofit fontScale="90000"/>
          </a:bodyPr>
          <a:lstStyle/>
          <a:p>
            <a:pPr defTabSz="457200"/>
            <a:br>
              <a:rPr lang="en-US">
                <a:latin typeface="+mj-lt"/>
              </a:rPr>
            </a:br>
            <a:br>
              <a:rPr lang="en-US">
                <a:latin typeface="+mj-lt"/>
              </a:rPr>
            </a:br>
            <a:br>
              <a:rPr lang="en-US">
                <a:latin typeface="+mj-lt"/>
              </a:rPr>
            </a:br>
            <a:r>
              <a:rPr lang="en-US">
                <a:latin typeface="+mj-lt"/>
              </a:rPr>
              <a:t>Javier Suárez</a:t>
            </a:r>
          </a:p>
        </p:txBody>
      </p:sp>
      <p:sp>
        <p:nvSpPr>
          <p:cNvPr id="3" name="Content Placeholder 2">
            <a:extLst>
              <a:ext uri="{FF2B5EF4-FFF2-40B4-BE49-F238E27FC236}">
                <a16:creationId xmlns:a16="http://schemas.microsoft.com/office/drawing/2014/main" id="{7C499C6F-B62D-374C-B47D-A9A5CF8E9372}"/>
              </a:ext>
            </a:extLst>
          </p:cNvPr>
          <p:cNvSpPr>
            <a:spLocks noGrp="1"/>
          </p:cNvSpPr>
          <p:nvPr>
            <p:ph idx="1"/>
          </p:nvPr>
        </p:nvSpPr>
        <p:spPr>
          <a:xfrm>
            <a:off x="655675" y="2575034"/>
            <a:ext cx="5119780" cy="3462228"/>
          </a:xfrm>
        </p:spPr>
        <p:txBody>
          <a:bodyPr vert="horz" wrap="square" lIns="45720" tIns="22860" rIns="45720" bIns="22860" rtlCol="0">
            <a:normAutofit/>
          </a:bodyPr>
          <a:lstStyle/>
          <a:p>
            <a:pPr defTabSz="457200"/>
            <a:r>
              <a:rPr lang="en-US" sz="1800" dirty="0"/>
              <a:t>¡Hola!. </a:t>
            </a:r>
            <a:r>
              <a:rPr lang="en-US" sz="1800" dirty="0" err="1"/>
              <a:t>Trabajo</a:t>
            </a:r>
            <a:r>
              <a:rPr lang="en-US" sz="1800" dirty="0"/>
              <a:t> en el </a:t>
            </a:r>
            <a:r>
              <a:rPr lang="en-US" sz="1800" dirty="0" err="1"/>
              <a:t>equipo</a:t>
            </a:r>
            <a:r>
              <a:rPr lang="en-US" sz="1800" dirty="0"/>
              <a:t> de </a:t>
            </a:r>
            <a:r>
              <a:rPr lang="en-US" sz="1800" dirty="0" err="1"/>
              <a:t>Xamarin.Forms</a:t>
            </a:r>
            <a:r>
              <a:rPr lang="en-US" sz="1800" dirty="0"/>
              <a:t> y .NET MAUI en Microsoft. Me </a:t>
            </a:r>
            <a:r>
              <a:rPr lang="en-US" sz="1800" dirty="0" err="1"/>
              <a:t>encanta</a:t>
            </a:r>
            <a:r>
              <a:rPr lang="en-US" sz="1800" dirty="0"/>
              <a:t> </a:t>
            </a:r>
            <a:r>
              <a:rPr lang="en-US" sz="1800" dirty="0" err="1"/>
              <a:t>participar</a:t>
            </a:r>
            <a:r>
              <a:rPr lang="en-US" sz="1800" dirty="0"/>
              <a:t> en </a:t>
            </a:r>
            <a:r>
              <a:rPr lang="en-US" sz="1800" dirty="0" err="1"/>
              <a:t>comunidades</a:t>
            </a:r>
            <a:r>
              <a:rPr lang="en-US" sz="1800" dirty="0"/>
              <a:t> </a:t>
            </a:r>
            <a:r>
              <a:rPr lang="en-US" sz="1800" dirty="0" err="1"/>
              <a:t>técnicas</a:t>
            </a:r>
            <a:r>
              <a:rPr lang="en-US" sz="1800" dirty="0"/>
              <a:t> y soy </a:t>
            </a:r>
            <a:r>
              <a:rPr lang="en-US" sz="1800" dirty="0" err="1"/>
              <a:t>coordinador</a:t>
            </a:r>
            <a:r>
              <a:rPr lang="en-US" sz="1800" dirty="0"/>
              <a:t> de los </a:t>
            </a:r>
            <a:r>
              <a:rPr lang="en-US" sz="1800" dirty="0" err="1"/>
              <a:t>grupos</a:t>
            </a:r>
            <a:r>
              <a:rPr lang="en-US" sz="1800" dirty="0"/>
              <a:t> </a:t>
            </a:r>
            <a:r>
              <a:rPr lang="en-US" sz="1800" dirty="0" err="1"/>
              <a:t>SevillaDotNet</a:t>
            </a:r>
            <a:r>
              <a:rPr lang="en-US" sz="1800" dirty="0"/>
              <a:t> y SVQXDG en Sevilla.</a:t>
            </a:r>
          </a:p>
          <a:p>
            <a:pPr indent="-114300" defTabSz="457200">
              <a:buFont typeface="Arial" panose="020B0604020202020204" pitchFamily="34" charset="0"/>
              <a:buChar char="•"/>
            </a:pPr>
            <a:endParaRPr lang="en-US" sz="1800" dirty="0"/>
          </a:p>
          <a:p>
            <a:pPr defTabSz="457200"/>
            <a:r>
              <a:rPr lang="en-US" sz="1800" dirty="0" err="1"/>
              <a:t>Puedes</a:t>
            </a:r>
            <a:r>
              <a:rPr lang="en-US" sz="1800" dirty="0"/>
              <a:t> </a:t>
            </a:r>
            <a:r>
              <a:rPr lang="en-US" sz="1800" dirty="0" err="1"/>
              <a:t>poner</a:t>
            </a:r>
            <a:r>
              <a:rPr lang="en-US" sz="1800" dirty="0"/>
              <a:t> </a:t>
            </a:r>
            <a:r>
              <a:rPr lang="en-US" sz="1800" dirty="0" err="1"/>
              <a:t>en</a:t>
            </a:r>
            <a:r>
              <a:rPr lang="en-US" sz="1800" dirty="0"/>
              <a:t> </a:t>
            </a:r>
            <a:r>
              <a:rPr lang="en-US" sz="1800" dirty="0" err="1"/>
              <a:t>contacto</a:t>
            </a:r>
            <a:r>
              <a:rPr lang="en-US" sz="1800" dirty="0"/>
              <a:t> </a:t>
            </a:r>
            <a:r>
              <a:rPr lang="en-US" sz="1800" dirty="0" err="1"/>
              <a:t>conmigo</a:t>
            </a:r>
            <a:r>
              <a:rPr lang="en-US" sz="1800" dirty="0"/>
              <a:t>:</a:t>
            </a:r>
          </a:p>
          <a:p>
            <a:pPr marL="228600" indent="-114300" defTabSz="457200">
              <a:buFont typeface="Arial" panose="020B0604020202020204" pitchFamily="34" charset="0"/>
              <a:buChar char="•"/>
            </a:pPr>
            <a:r>
              <a:rPr lang="en-US" sz="1800" dirty="0"/>
              <a:t>@jsuarezruiz</a:t>
            </a:r>
          </a:p>
          <a:p>
            <a:pPr marL="228600" indent="-114300" defTabSz="457200">
              <a:buFont typeface="Arial" panose="020B0604020202020204" pitchFamily="34" charset="0"/>
              <a:buChar char="•"/>
            </a:pPr>
            <a:r>
              <a:rPr lang="en-US" sz="1800" dirty="0">
                <a:hlinkClick r:id="rId2"/>
              </a:rPr>
              <a:t>javiersuarezruiz@hotmail.com</a:t>
            </a:r>
            <a:endParaRPr lang="en-US" sz="1800" dirty="0"/>
          </a:p>
          <a:p>
            <a:pPr marL="228600" indent="-114300" defTabSz="457200">
              <a:buFont typeface="Arial" panose="020B0604020202020204" pitchFamily="34" charset="0"/>
              <a:buChar char="•"/>
            </a:pPr>
            <a:r>
              <a:rPr lang="en-US" sz="1800" dirty="0">
                <a:hlinkClick r:id="rId3"/>
              </a:rPr>
              <a:t>https://javiersuarezruiz.wordpress.com</a:t>
            </a:r>
            <a:endParaRPr lang="en-US" sz="1800" dirty="0"/>
          </a:p>
        </p:txBody>
      </p:sp>
      <p:pic>
        <p:nvPicPr>
          <p:cNvPr id="11" name="Marcador de posición de imagen 10" descr="Imagen que contiene persona, hombre, edificio, exterior&#10;&#10;Descripción generada automáticamente">
            <a:extLst>
              <a:ext uri="{FF2B5EF4-FFF2-40B4-BE49-F238E27FC236}">
                <a16:creationId xmlns:a16="http://schemas.microsoft.com/office/drawing/2014/main" id="{7A51AB59-3C3F-8246-95F4-58501895FF6F}"/>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2671" r="5279" b="-1"/>
          <a:stretch/>
        </p:blipFill>
        <p:spPr>
          <a:xfrm>
            <a:off x="5878863" y="5"/>
            <a:ext cx="6312739" cy="6857992"/>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43927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Cambios</a:t>
            </a:r>
            <a:r>
              <a:rPr lang="en-US" sz="7058" dirty="0">
                <a:latin typeface="Segoe UI Semibold"/>
                <a:cs typeface="Segoe UI Semibold"/>
              </a:rPr>
              <a:t> que </a:t>
            </a:r>
            <a:r>
              <a:rPr lang="en-US" sz="7058" dirty="0" err="1">
                <a:latin typeface="Segoe UI Semibold"/>
                <a:cs typeface="Segoe UI Semibold"/>
              </a:rPr>
              <a:t>introducirá</a:t>
            </a:r>
            <a:r>
              <a:rPr lang="en-US" sz="7058" dirty="0">
                <a:latin typeface="Segoe UI Semibold"/>
                <a:cs typeface="Segoe UI Semibold"/>
              </a:rPr>
              <a:t> .NET MAUI</a:t>
            </a:r>
            <a:endParaRPr lang="en-US" sz="7007" dirty="0">
              <a:cs typeface="Segoe UI"/>
            </a:endParaRPr>
          </a:p>
        </p:txBody>
      </p:sp>
    </p:spTree>
    <p:extLst>
      <p:ext uri="{BB962C8B-B14F-4D97-AF65-F5344CB8AC3E}">
        <p14:creationId xmlns:p14="http://schemas.microsoft.com/office/powerpoint/2010/main" val="36346875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Aplicación y eventos relacionados con el ciclo de vida</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8" y="1330655"/>
            <a:ext cx="5624262" cy="3693319"/>
          </a:xfrm>
          <a:prstGeom prst="rect">
            <a:avLst/>
          </a:prstGeom>
          <a:noFill/>
        </p:spPr>
        <p:txBody>
          <a:bodyPr wrap="square">
            <a:spAutoFit/>
          </a:bodyPr>
          <a:lstStyle/>
          <a:p>
            <a:r>
              <a:rPr lang="es-ES" sz="2400" dirty="0"/>
              <a:t>En .NET MAUI </a:t>
            </a:r>
            <a:r>
              <a:rPr lang="es-ES" sz="2400" dirty="0" err="1"/>
              <a:t>habra</a:t>
            </a:r>
            <a:r>
              <a:rPr lang="es-ES" sz="2400" dirty="0"/>
              <a:t> soporte a </a:t>
            </a:r>
            <a:r>
              <a:rPr lang="es-ES" sz="2400" dirty="0" err="1"/>
              <a:t>multi</a:t>
            </a:r>
            <a:r>
              <a:rPr lang="es-ES" sz="2400" dirty="0"/>
              <a:t>-ventana y por ese motivo, la jerarquía relacionada con la aplicación cambia:</a:t>
            </a:r>
          </a:p>
          <a:p>
            <a:endParaRPr lang="es-ES" sz="2400" dirty="0"/>
          </a:p>
          <a:p>
            <a:r>
              <a:rPr lang="es-ES" sz="2400" b="1" dirty="0" err="1"/>
              <a:t>Application</a:t>
            </a:r>
            <a:r>
              <a:rPr lang="es-ES" sz="2400" b="1" dirty="0"/>
              <a:t> &gt; </a:t>
            </a:r>
            <a:r>
              <a:rPr lang="es-ES" sz="2400" b="1" dirty="0" err="1"/>
              <a:t>Window</a:t>
            </a:r>
            <a:r>
              <a:rPr lang="es-ES" sz="2400" b="1" dirty="0"/>
              <a:t> &gt; Page</a:t>
            </a:r>
          </a:p>
          <a:p>
            <a:endParaRPr lang="es-ES" sz="2400" dirty="0"/>
          </a:p>
          <a:p>
            <a:r>
              <a:rPr lang="es-ES" sz="2400" dirty="0"/>
              <a:t>A su vez, se cubre una de las peticiones con mayor interés, más información relacionada con el ciclo de vida.</a:t>
            </a:r>
            <a:br>
              <a:rPr lang="es-ES" dirty="0"/>
            </a:br>
            <a:endParaRPr lang="en-US" sz="1800" b="1" dirty="0"/>
          </a:p>
        </p:txBody>
      </p:sp>
      <p:sp>
        <p:nvSpPr>
          <p:cNvPr id="3" name="Rectángulo 2">
            <a:extLst>
              <a:ext uri="{FF2B5EF4-FFF2-40B4-BE49-F238E27FC236}">
                <a16:creationId xmlns:a16="http://schemas.microsoft.com/office/drawing/2014/main" id="{0DD14FD9-78F2-CA4E-9BA7-DD27B63281F2}"/>
              </a:ext>
            </a:extLst>
          </p:cNvPr>
          <p:cNvSpPr/>
          <p:nvPr/>
        </p:nvSpPr>
        <p:spPr>
          <a:xfrm>
            <a:off x="3434728" y="5991127"/>
            <a:ext cx="4480714"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maui</a:t>
            </a:r>
            <a:r>
              <a:rPr lang="es-ES" dirty="0">
                <a:solidFill>
                  <a:schemeClr val="accent5">
                    <a:lumMod val="50000"/>
                  </a:schemeClr>
                </a:solidFill>
              </a:rPr>
              <a:t>/</a:t>
            </a:r>
            <a:r>
              <a:rPr lang="es-ES" dirty="0" err="1">
                <a:solidFill>
                  <a:schemeClr val="accent5">
                    <a:lumMod val="50000"/>
                  </a:schemeClr>
                </a:solidFill>
              </a:rPr>
              <a:t>issues</a:t>
            </a:r>
            <a:r>
              <a:rPr lang="es-ES" dirty="0">
                <a:solidFill>
                  <a:schemeClr val="accent5">
                    <a:lumMod val="50000"/>
                  </a:schemeClr>
                </a:solidFill>
              </a:rPr>
              <a:t>/30</a:t>
            </a:r>
          </a:p>
        </p:txBody>
      </p:sp>
      <p:pic>
        <p:nvPicPr>
          <p:cNvPr id="4" name="Imagen 3">
            <a:extLst>
              <a:ext uri="{FF2B5EF4-FFF2-40B4-BE49-F238E27FC236}">
                <a16:creationId xmlns:a16="http://schemas.microsoft.com/office/drawing/2014/main" id="{B406D111-55FC-F54F-801B-B641748A6803}"/>
              </a:ext>
            </a:extLst>
          </p:cNvPr>
          <p:cNvPicPr>
            <a:picLocks noChangeAspect="1"/>
          </p:cNvPicPr>
          <p:nvPr/>
        </p:nvPicPr>
        <p:blipFill>
          <a:blip r:embed="rId2"/>
          <a:stretch>
            <a:fillRect/>
          </a:stretch>
        </p:blipFill>
        <p:spPr>
          <a:xfrm>
            <a:off x="6209479" y="1330655"/>
            <a:ext cx="5777312" cy="3860800"/>
          </a:xfrm>
          <a:prstGeom prst="rect">
            <a:avLst/>
          </a:prstGeom>
        </p:spPr>
      </p:pic>
    </p:spTree>
    <p:extLst>
      <p:ext uri="{BB962C8B-B14F-4D97-AF65-F5344CB8AC3E}">
        <p14:creationId xmlns:p14="http://schemas.microsoft.com/office/powerpoint/2010/main" val="3419617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NO </a:t>
            </a:r>
            <a:r>
              <a:rPr lang="en-US" sz="4800" dirty="0" err="1"/>
              <a:t>tendrá</a:t>
            </a:r>
            <a:r>
              <a:rPr lang="en-US" sz="4800" dirty="0"/>
              <a:t> renderers</a:t>
            </a:r>
          </a:p>
        </p:txBody>
      </p:sp>
    </p:spTree>
    <p:extLst>
      <p:ext uri="{BB962C8B-B14F-4D97-AF65-F5344CB8AC3E}">
        <p14:creationId xmlns:p14="http://schemas.microsoft.com/office/powerpoint/2010/main" val="782334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4800" dirty="0"/>
              <a:t>.NET MAUI </a:t>
            </a:r>
            <a:r>
              <a:rPr lang="en-US" sz="4800" dirty="0" err="1"/>
              <a:t>usará</a:t>
            </a:r>
            <a:r>
              <a:rPr lang="en-US" sz="4800" dirty="0"/>
              <a:t> handlers</a:t>
            </a:r>
          </a:p>
        </p:txBody>
      </p:sp>
    </p:spTree>
    <p:extLst>
      <p:ext uri="{BB962C8B-B14F-4D97-AF65-F5344CB8AC3E}">
        <p14:creationId xmlns:p14="http://schemas.microsoft.com/office/powerpoint/2010/main" val="3920321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72B57-4C1C-4A94-A16D-5EE20FBB71E6}"/>
              </a:ext>
            </a:extLst>
          </p:cNvPr>
          <p:cNvSpPr>
            <a:spLocks noGrp="1"/>
          </p:cNvSpPr>
          <p:nvPr>
            <p:ph type="title"/>
          </p:nvPr>
        </p:nvSpPr>
        <p:spPr>
          <a:xfrm>
            <a:off x="588263" y="497541"/>
            <a:ext cx="11018520" cy="553998"/>
          </a:xfrm>
        </p:spPr>
        <p:txBody>
          <a:bodyPr/>
          <a:lstStyle/>
          <a:p>
            <a:r>
              <a:rPr lang="en-US" dirty="0"/>
              <a:t>¿Por </a:t>
            </a:r>
            <a:r>
              <a:rPr lang="en-US" dirty="0" err="1"/>
              <a:t>qué</a:t>
            </a:r>
            <a:r>
              <a:rPr lang="en-US" dirty="0"/>
              <a:t> </a:t>
            </a:r>
            <a:r>
              <a:rPr lang="en-US" dirty="0" err="1"/>
              <a:t>este</a:t>
            </a:r>
            <a:r>
              <a:rPr lang="en-US" dirty="0"/>
              <a:t> </a:t>
            </a:r>
            <a:r>
              <a:rPr lang="en-US" dirty="0" err="1"/>
              <a:t>cambio</a:t>
            </a:r>
            <a:r>
              <a:rPr lang="en-US" dirty="0"/>
              <a:t> con </a:t>
            </a:r>
            <a:r>
              <a:rPr lang="en-US" dirty="0" err="1"/>
              <a:t>respecto</a:t>
            </a:r>
            <a:r>
              <a:rPr lang="en-US" dirty="0"/>
              <a:t> a </a:t>
            </a:r>
            <a:r>
              <a:rPr lang="en-US" dirty="0" err="1"/>
              <a:t>Xamarin.Forms</a:t>
            </a:r>
            <a:r>
              <a:rPr lang="en-US" dirty="0"/>
              <a:t>?</a:t>
            </a:r>
          </a:p>
        </p:txBody>
      </p:sp>
      <p:sp>
        <p:nvSpPr>
          <p:cNvPr id="6" name="Rectangle 5">
            <a:extLst>
              <a:ext uri="{FF2B5EF4-FFF2-40B4-BE49-F238E27FC236}">
                <a16:creationId xmlns:a16="http://schemas.microsoft.com/office/drawing/2014/main" id="{A8EC6C52-9927-4A5D-B5EF-750ACC6EF732}"/>
              </a:ext>
            </a:extLst>
          </p:cNvPr>
          <p:cNvSpPr/>
          <p:nvPr/>
        </p:nvSpPr>
        <p:spPr bwMode="auto">
          <a:xfrm>
            <a:off x="4200809" y="1945820"/>
            <a:ext cx="2933322"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Xamarin.Forms.Button</a:t>
            </a:r>
            <a:endParaRPr lang="en-US" sz="2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2C6BB79C-74F4-4302-8C99-82EBC8392478}"/>
              </a:ext>
            </a:extLst>
          </p:cNvPr>
          <p:cNvSpPr/>
          <p:nvPr/>
        </p:nvSpPr>
        <p:spPr bwMode="auto">
          <a:xfrm>
            <a:off x="1145515" y="1945820"/>
            <a:ext cx="2362953" cy="55399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ButtonRenderer</a:t>
            </a: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3DE07D62-6D29-41C5-9A16-832006391D17}"/>
              </a:ext>
            </a:extLst>
          </p:cNvPr>
          <p:cNvCxnSpPr>
            <a:stCxn id="7" idx="3"/>
            <a:endCxn id="6" idx="1"/>
          </p:cNvCxnSpPr>
          <p:nvPr/>
        </p:nvCxnSpPr>
        <p:spPr>
          <a:xfrm>
            <a:off x="3508468" y="2222819"/>
            <a:ext cx="6923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444327F3-1D68-4EC6-B760-FCFEB5739636}"/>
              </a:ext>
            </a:extLst>
          </p:cNvPr>
          <p:cNvSpPr txBox="1">
            <a:spLocks/>
          </p:cNvSpPr>
          <p:nvPr/>
        </p:nvSpPr>
        <p:spPr>
          <a:xfrm>
            <a:off x="865940" y="1154558"/>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Renderers </a:t>
            </a:r>
            <a:r>
              <a:rPr lang="en-US" sz="2400" dirty="0" err="1"/>
              <a:t>estan</a:t>
            </a:r>
            <a:r>
              <a:rPr lang="en-US" sz="2400" dirty="0"/>
              <a:t> </a:t>
            </a:r>
            <a:r>
              <a:rPr lang="en-US" sz="2400" dirty="0" err="1"/>
              <a:t>muy</a:t>
            </a:r>
            <a:r>
              <a:rPr lang="en-US" sz="2400" dirty="0"/>
              <a:t> </a:t>
            </a:r>
            <a:r>
              <a:rPr lang="en-US" sz="2400" dirty="0" err="1"/>
              <a:t>acoplados</a:t>
            </a:r>
            <a:r>
              <a:rPr lang="en-US" sz="2400" dirty="0"/>
              <a:t> a components </a:t>
            </a:r>
            <a:r>
              <a:rPr lang="en-US" sz="2400" dirty="0" err="1"/>
              <a:t>Xamarin.Forms</a:t>
            </a:r>
            <a:r>
              <a:rPr lang="en-US" sz="2400" dirty="0"/>
              <a:t> </a:t>
            </a:r>
          </a:p>
          <a:p>
            <a:endParaRPr lang="en-US" dirty="0"/>
          </a:p>
        </p:txBody>
      </p:sp>
      <p:sp>
        <p:nvSpPr>
          <p:cNvPr id="26" name="TextBox 25">
            <a:extLst>
              <a:ext uri="{FF2B5EF4-FFF2-40B4-BE49-F238E27FC236}">
                <a16:creationId xmlns:a16="http://schemas.microsoft.com/office/drawing/2014/main" id="{0AF92950-0A85-46D2-B541-CD092DA07F2B}"/>
              </a:ext>
            </a:extLst>
          </p:cNvPr>
          <p:cNvSpPr txBox="1"/>
          <p:nvPr/>
        </p:nvSpPr>
        <p:spPr>
          <a:xfrm>
            <a:off x="865939" y="3526428"/>
            <a:ext cx="10740844" cy="923330"/>
          </a:xfrm>
          <a:prstGeom prst="rect">
            <a:avLst/>
          </a:prstGeom>
          <a:solidFill>
            <a:schemeClr val="accent6">
              <a:lumMod val="50000"/>
            </a:schemeClr>
          </a:solidFill>
        </p:spPr>
        <p:txBody>
          <a:bodyPr wrap="square">
            <a:spAutoFit/>
          </a:bodyPr>
          <a:lstStyle/>
          <a:p>
            <a:r>
              <a:rPr lang="en-US" sz="1800" b="0" i="0">
                <a:solidFill>
                  <a:schemeClr val="bg1"/>
                </a:solidFill>
                <a:effectLst/>
                <a:latin typeface="SFMono-Regular"/>
              </a:rPr>
              <a:t>[assembly: </a:t>
            </a:r>
            <a:r>
              <a:rPr lang="en-US" sz="1800" b="0" i="0" err="1">
                <a:solidFill>
                  <a:schemeClr val="bg1"/>
                </a:solidFill>
                <a:effectLst/>
                <a:latin typeface="SFMono-Regular"/>
              </a:rPr>
              <a:t>ExportRenderer</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a:t>
            </a:r>
            <a:r>
              <a:rPr lang="en-US" sz="1800" b="0" i="0">
                <a:solidFill>
                  <a:schemeClr val="bg1"/>
                </a:solidFill>
                <a:effectLst/>
                <a:latin typeface="SFMono-Regular"/>
              </a:rPr>
              <a:t>), </a:t>
            </a:r>
            <a:r>
              <a:rPr lang="en-US" sz="1800" b="0" i="0" err="1">
                <a:solidFill>
                  <a:schemeClr val="bg1"/>
                </a:solidFill>
                <a:effectLst/>
                <a:latin typeface="SFMono-Regular"/>
              </a:rPr>
              <a:t>typeof</a:t>
            </a:r>
            <a:r>
              <a:rPr lang="en-US" sz="1800" b="0" i="0">
                <a:solidFill>
                  <a:schemeClr val="bg1"/>
                </a:solidFill>
                <a:effectLst/>
                <a:latin typeface="SFMono-Regular"/>
              </a:rPr>
              <a:t>(</a:t>
            </a:r>
            <a:r>
              <a:rPr lang="en-US" sz="1800" b="0" i="0" err="1">
                <a:solidFill>
                  <a:schemeClr val="bg1"/>
                </a:solidFill>
                <a:effectLst/>
                <a:latin typeface="SFMono-Regular"/>
              </a:rPr>
              <a:t>MyEntryRenderer</a:t>
            </a:r>
            <a:r>
              <a:rPr lang="en-US" sz="1800" b="0" i="0">
                <a:solidFill>
                  <a:schemeClr val="bg1"/>
                </a:solidFill>
                <a:effectLst/>
                <a:latin typeface="SFMono-Regular"/>
              </a:rPr>
              <a:t>))] </a:t>
            </a:r>
          </a:p>
          <a:p>
            <a:r>
              <a:rPr lang="en-US" sz="1800" b="0" i="0">
                <a:solidFill>
                  <a:schemeClr val="bg1"/>
                </a:solidFill>
                <a:effectLst/>
                <a:latin typeface="SFMono-Regular"/>
              </a:rPr>
              <a:t>namespace </a:t>
            </a:r>
            <a:r>
              <a:rPr lang="en-US" sz="1800" b="0" i="0" err="1">
                <a:solidFill>
                  <a:schemeClr val="bg1"/>
                </a:solidFill>
                <a:effectLst/>
                <a:latin typeface="SFMono-Regular"/>
              </a:rPr>
              <a:t>CustomRenderer.iOS</a:t>
            </a:r>
            <a:r>
              <a:rPr lang="en-US" sz="1800" b="0" i="0">
                <a:solidFill>
                  <a:schemeClr val="bg1"/>
                </a:solidFill>
                <a:effectLst/>
                <a:latin typeface="SFMono-Regular"/>
              </a:rPr>
              <a:t> { </a:t>
            </a:r>
          </a:p>
          <a:p>
            <a:r>
              <a:rPr lang="en-US" sz="1800" b="0" i="0">
                <a:solidFill>
                  <a:schemeClr val="bg1"/>
                </a:solidFill>
                <a:effectLst/>
                <a:latin typeface="SFMono-Regular"/>
              </a:rPr>
              <a:t>	public class </a:t>
            </a:r>
            <a:r>
              <a:rPr lang="en-US" sz="1800" b="0" i="0" err="1">
                <a:solidFill>
                  <a:schemeClr val="bg1"/>
                </a:solidFill>
                <a:effectLst/>
                <a:latin typeface="SFMono-Regular"/>
              </a:rPr>
              <a:t>MyEntryRenderer</a:t>
            </a:r>
            <a:r>
              <a:rPr lang="en-US" sz="1800" b="0" i="0">
                <a:solidFill>
                  <a:schemeClr val="bg1"/>
                </a:solidFill>
                <a:effectLst/>
                <a:latin typeface="SFMono-Regular"/>
              </a:rPr>
              <a:t> : </a:t>
            </a:r>
            <a:r>
              <a:rPr lang="en-US" sz="1800" b="0" i="0" err="1">
                <a:solidFill>
                  <a:schemeClr val="bg1"/>
                </a:solidFill>
                <a:effectLst/>
                <a:latin typeface="SFMono-Regular"/>
              </a:rPr>
              <a:t>EntryRenderer</a:t>
            </a:r>
            <a:endParaRPr lang="en-US" sz="1800">
              <a:solidFill>
                <a:schemeClr val="bg1"/>
              </a:solidFill>
            </a:endParaRPr>
          </a:p>
        </p:txBody>
      </p:sp>
      <p:sp>
        <p:nvSpPr>
          <p:cNvPr id="28" name="Text Placeholder 2">
            <a:extLst>
              <a:ext uri="{FF2B5EF4-FFF2-40B4-BE49-F238E27FC236}">
                <a16:creationId xmlns:a16="http://schemas.microsoft.com/office/drawing/2014/main" id="{FBAF3AA0-7A41-4DCE-BFA2-D1A901AD14D6}"/>
              </a:ext>
            </a:extLst>
          </p:cNvPr>
          <p:cNvSpPr txBox="1">
            <a:spLocks/>
          </p:cNvSpPr>
          <p:nvPr/>
        </p:nvSpPr>
        <p:spPr>
          <a:xfrm>
            <a:off x="898962" y="2803691"/>
            <a:ext cx="5893724"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Assembly Scanning es </a:t>
            </a:r>
            <a:r>
              <a:rPr lang="en-US" sz="2400" dirty="0" err="1"/>
              <a:t>muy</a:t>
            </a:r>
            <a:r>
              <a:rPr lang="en-US" sz="2400" dirty="0"/>
              <a:t> lento</a:t>
            </a:r>
          </a:p>
          <a:p>
            <a:endParaRPr lang="en-US" dirty="0"/>
          </a:p>
        </p:txBody>
      </p:sp>
      <p:pic>
        <p:nvPicPr>
          <p:cNvPr id="30" name="Picture 29">
            <a:extLst>
              <a:ext uri="{FF2B5EF4-FFF2-40B4-BE49-F238E27FC236}">
                <a16:creationId xmlns:a16="http://schemas.microsoft.com/office/drawing/2014/main" id="{33159D43-3739-40C9-BBD6-CD2CB6CB7F4A}"/>
              </a:ext>
            </a:extLst>
          </p:cNvPr>
          <p:cNvPicPr>
            <a:picLocks noChangeAspect="1"/>
          </p:cNvPicPr>
          <p:nvPr/>
        </p:nvPicPr>
        <p:blipFill>
          <a:blip r:embed="rId3"/>
          <a:stretch>
            <a:fillRect/>
          </a:stretch>
        </p:blipFill>
        <p:spPr>
          <a:xfrm>
            <a:off x="9338481" y="2314334"/>
            <a:ext cx="1852519" cy="1118187"/>
          </a:xfrm>
          <a:prstGeom prst="rect">
            <a:avLst/>
          </a:prstGeom>
        </p:spPr>
      </p:pic>
      <p:sp>
        <p:nvSpPr>
          <p:cNvPr id="32" name="Text Placeholder 2">
            <a:extLst>
              <a:ext uri="{FF2B5EF4-FFF2-40B4-BE49-F238E27FC236}">
                <a16:creationId xmlns:a16="http://schemas.microsoft.com/office/drawing/2014/main" id="{2BA63C7F-0814-4D76-9E01-6DE97DBFB28E}"/>
              </a:ext>
            </a:extLst>
          </p:cNvPr>
          <p:cNvSpPr txBox="1">
            <a:spLocks/>
          </p:cNvSpPr>
          <p:nvPr/>
        </p:nvSpPr>
        <p:spPr>
          <a:xfrm>
            <a:off x="865939" y="4875265"/>
            <a:ext cx="8803161" cy="4956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 Es </a:t>
            </a:r>
            <a:r>
              <a:rPr lang="en-US" sz="2400" dirty="0" err="1"/>
              <a:t>difícil</a:t>
            </a:r>
            <a:r>
              <a:rPr lang="en-US" sz="2400" dirty="0"/>
              <a:t> acceder a </a:t>
            </a:r>
            <a:r>
              <a:rPr lang="en-US" sz="2400" dirty="0" err="1"/>
              <a:t>código</a:t>
            </a:r>
            <a:r>
              <a:rPr lang="en-US" sz="2400" dirty="0"/>
              <a:t> </a:t>
            </a:r>
            <a:r>
              <a:rPr lang="en-US" sz="2400" dirty="0" err="1"/>
              <a:t>nativo</a:t>
            </a:r>
            <a:r>
              <a:rPr lang="en-US" sz="2400" dirty="0"/>
              <a:t> </a:t>
            </a:r>
            <a:r>
              <a:rPr lang="en-US" sz="2400" dirty="0" err="1"/>
              <a:t>desde</a:t>
            </a:r>
            <a:r>
              <a:rPr lang="en-US" sz="2400" dirty="0"/>
              <a:t>  </a:t>
            </a:r>
            <a:r>
              <a:rPr lang="en-US" sz="2400" dirty="0" err="1"/>
              <a:t>código</a:t>
            </a:r>
            <a:r>
              <a:rPr lang="en-US" sz="2400" dirty="0"/>
              <a:t> </a:t>
            </a:r>
            <a:r>
              <a:rPr lang="en-US" sz="2400" dirty="0" err="1"/>
              <a:t>xplat</a:t>
            </a:r>
            <a:r>
              <a:rPr lang="en-US" sz="2400" dirty="0"/>
              <a:t>  </a:t>
            </a:r>
          </a:p>
          <a:p>
            <a:endParaRPr lang="en-US" dirty="0"/>
          </a:p>
        </p:txBody>
      </p:sp>
      <p:sp>
        <p:nvSpPr>
          <p:cNvPr id="36" name="TextBox 35">
            <a:extLst>
              <a:ext uri="{FF2B5EF4-FFF2-40B4-BE49-F238E27FC236}">
                <a16:creationId xmlns:a16="http://schemas.microsoft.com/office/drawing/2014/main" id="{9C20DD95-CF8A-4C9B-9A73-07A4EE956A81}"/>
              </a:ext>
            </a:extLst>
          </p:cNvPr>
          <p:cNvSpPr txBox="1"/>
          <p:nvPr/>
        </p:nvSpPr>
        <p:spPr>
          <a:xfrm>
            <a:off x="865939" y="5437129"/>
            <a:ext cx="10740844" cy="923330"/>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a:t>
            </a:r>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using </a:t>
            </a:r>
            <a:r>
              <a:rPr lang="en-US" sz="1800" err="1">
                <a:solidFill>
                  <a:schemeClr val="bg1"/>
                </a:solidFill>
                <a:latin typeface="Consolas" panose="020B0609020204030204" pitchFamily="49" charset="0"/>
              </a:rPr>
              <a:t>Xamarin.Forms.PlatformConfiguration.iOSSpecific</a:t>
            </a:r>
            <a:r>
              <a:rPr lang="en-US" sz="1800">
                <a:solidFill>
                  <a:schemeClr val="bg1"/>
                </a:solidFill>
                <a:latin typeface="Consolas" panose="020B0609020204030204" pitchFamily="49" charset="0"/>
              </a:rPr>
              <a:t>;</a:t>
            </a:r>
          </a:p>
          <a:p>
            <a:r>
              <a:rPr lang="en-US" sz="1800" err="1">
                <a:solidFill>
                  <a:schemeClr val="bg1"/>
                </a:solidFill>
                <a:latin typeface="Consolas" panose="020B0609020204030204" pitchFamily="49" charset="0"/>
              </a:rPr>
              <a:t>boxView.On</a:t>
            </a:r>
            <a:r>
              <a:rPr lang="en-US" sz="1800">
                <a:solidFill>
                  <a:schemeClr val="bg1"/>
                </a:solidFill>
                <a:latin typeface="Consolas" panose="020B0609020204030204" pitchFamily="49" charset="0"/>
              </a:rPr>
              <a:t>&lt;iOS&gt;().</a:t>
            </a:r>
            <a:r>
              <a:rPr lang="en-US" sz="1800" err="1">
                <a:solidFill>
                  <a:schemeClr val="bg1"/>
                </a:solidFill>
                <a:latin typeface="Consolas" panose="020B0609020204030204" pitchFamily="49" charset="0"/>
              </a:rPr>
              <a:t>UseBlurEffect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BlurEffectStyle.ExtraLight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655231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20000" fill="hold"/>
                                        <p:tgtEl>
                                          <p:spTgt spid="30"/>
                                        </p:tgtEl>
                                        <p:attrNameLst>
                                          <p:attrName>ppt_x</p:attrName>
                                        </p:attrNameLst>
                                      </p:cBhvr>
                                      <p:tavLst>
                                        <p:tav tm="0">
                                          <p:val>
                                            <p:strVal val="1+#ppt_w/2"/>
                                          </p:val>
                                        </p:tav>
                                        <p:tav tm="100000">
                                          <p:val>
                                            <p:strVal val="#ppt_x"/>
                                          </p:val>
                                        </p:tav>
                                      </p:tavLst>
                                    </p:anim>
                                    <p:anim calcmode="lin" valueType="num">
                                      <p:cBhvr additive="base">
                                        <p:cTn id="26" dur="200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0" fill="hold"/>
                                        <p:tgtEl>
                                          <p:spTgt spid="26"/>
                                        </p:tgtEl>
                                        <p:attrNameLst>
                                          <p:attrName>ppt_x</p:attrName>
                                        </p:attrNameLst>
                                      </p:cBhvr>
                                      <p:tavLst>
                                        <p:tav tm="0">
                                          <p:val>
                                            <p:strVal val="0-#ppt_w/2"/>
                                          </p:val>
                                        </p:tav>
                                        <p:tav tm="100000">
                                          <p:val>
                                            <p:strVal val="#ppt_x"/>
                                          </p:val>
                                        </p:tav>
                                      </p:tavLst>
                                    </p:anim>
                                    <p:anim calcmode="lin" valueType="num">
                                      <p:cBhvr additive="base">
                                        <p:cTn id="30" dur="5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0" fill="hold"/>
                                        <p:tgtEl>
                                          <p:spTgt spid="28"/>
                                        </p:tgtEl>
                                        <p:attrNameLst>
                                          <p:attrName>ppt_x</p:attrName>
                                        </p:attrNameLst>
                                      </p:cBhvr>
                                      <p:tavLst>
                                        <p:tav tm="0">
                                          <p:val>
                                            <p:strVal val="0-#ppt_w/2"/>
                                          </p:val>
                                        </p:tav>
                                        <p:tav tm="100000">
                                          <p:val>
                                            <p:strVal val="#ppt_x"/>
                                          </p:val>
                                        </p:tav>
                                      </p:tavLst>
                                    </p:anim>
                                    <p:anim calcmode="lin" valueType="num">
                                      <p:cBhvr additive="base">
                                        <p:cTn id="34" dur="5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6" grpId="0" animBg="1"/>
      <p:bldP spid="28" grpId="0"/>
      <p:bldP spid="32" grpId="0"/>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err="1"/>
              <a:t>Xamarin.Forms</a:t>
            </a:r>
            <a:r>
              <a:rPr lang="en-US" dirty="0"/>
              <a:t>: </a:t>
            </a:r>
            <a:r>
              <a:rPr lang="en-US" dirty="0" err="1"/>
              <a:t>Añadir</a:t>
            </a:r>
            <a:r>
              <a:rPr lang="en-US" dirty="0"/>
              <a:t> </a:t>
            </a:r>
            <a:r>
              <a:rPr lang="en-US" dirty="0" err="1"/>
              <a:t>código</a:t>
            </a:r>
            <a:r>
              <a:rPr lang="en-US" dirty="0"/>
              <a:t> </a:t>
            </a:r>
            <a:r>
              <a:rPr lang="en-US" dirty="0" err="1"/>
              <a:t>personalizado</a:t>
            </a:r>
            <a:r>
              <a:rPr lang="en-US" dirty="0"/>
              <a:t>, </a:t>
            </a:r>
            <a:r>
              <a:rPr lang="en-US" dirty="0" err="1"/>
              <a:t>puede</a:t>
            </a:r>
            <a:r>
              <a:rPr lang="en-US" dirty="0"/>
              <a:t> </a:t>
            </a:r>
            <a:r>
              <a:rPr lang="en-US" dirty="0" err="1"/>
              <a:t>mejorar</a:t>
            </a:r>
            <a:endParaRPr lang="en-US" dirty="0"/>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5401242" y="1709688"/>
            <a:ext cx="6680120" cy="4819228"/>
          </a:xfrm>
          <a:solidFill>
            <a:schemeClr val="accent6">
              <a:lumMod val="50000"/>
            </a:schemeClr>
          </a:solidFill>
        </p:spPr>
        <p:txBody>
          <a:bodyPr vert="horz" wrap="square" lIns="143428" tIns="89642" rIns="143428" bIns="89642" rtlCol="0">
            <a:spAutoFit/>
          </a:bodyPr>
          <a:lstStyle/>
          <a:p>
            <a:r>
              <a:rPr lang="en-US" sz="1100">
                <a:solidFill>
                  <a:srgbClr val="92D050"/>
                </a:solidFill>
              </a:rPr>
              <a:t>// You need to know to export this renderer and tie it to a core type…</a:t>
            </a:r>
            <a:endParaRPr lang="en-US" sz="1100">
              <a:solidFill>
                <a:schemeClr val="bg1">
                  <a:lumMod val="95000"/>
                </a:schemeClr>
              </a:solidFill>
            </a:endParaRPr>
          </a:p>
          <a:p>
            <a:r>
              <a:rPr lang="en-US" sz="1100">
                <a:solidFill>
                  <a:schemeClr val="bg1">
                    <a:lumMod val="95000"/>
                  </a:schemeClr>
                </a:solidFill>
              </a:rPr>
              <a:t>[assembly: </a:t>
            </a:r>
            <a:r>
              <a:rPr lang="en-US" sz="1100" err="1">
                <a:solidFill>
                  <a:schemeClr val="bg1">
                    <a:lumMod val="95000"/>
                  </a:schemeClr>
                </a:solidFill>
              </a:rPr>
              <a:t>ExportRenderer</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a:t>
            </a:r>
            <a:r>
              <a:rPr lang="en-US" sz="1100">
                <a:solidFill>
                  <a:schemeClr val="bg1">
                    <a:lumMod val="95000"/>
                  </a:schemeClr>
                </a:solidFill>
              </a:rPr>
              <a:t>), </a:t>
            </a:r>
            <a:r>
              <a:rPr lang="en-US" sz="1100" err="1">
                <a:solidFill>
                  <a:schemeClr val="bg1">
                    <a:lumMod val="95000"/>
                  </a:schemeClr>
                </a:solidFill>
              </a:rPr>
              <a:t>typeof</a:t>
            </a:r>
            <a:r>
              <a:rPr lang="en-US" sz="1100">
                <a:solidFill>
                  <a:schemeClr val="bg1">
                    <a:lumMod val="95000"/>
                  </a:schemeClr>
                </a:solidFill>
              </a:rPr>
              <a:t>(</a:t>
            </a:r>
            <a:r>
              <a:rPr lang="en-US" sz="1100" err="1">
                <a:solidFill>
                  <a:schemeClr val="bg1">
                    <a:lumMod val="95000"/>
                  </a:schemeClr>
                </a:solidFill>
              </a:rPr>
              <a:t>MyEntryRenderer</a:t>
            </a:r>
            <a:r>
              <a:rPr lang="en-US" sz="1100">
                <a:solidFill>
                  <a:schemeClr val="bg1">
                    <a:lumMod val="95000"/>
                  </a:schemeClr>
                </a:solidFill>
              </a:rPr>
              <a:t>))]</a:t>
            </a:r>
          </a:p>
          <a:p>
            <a:r>
              <a:rPr lang="en-US" sz="1100">
                <a:solidFill>
                  <a:schemeClr val="bg1">
                    <a:lumMod val="95000"/>
                  </a:schemeClr>
                </a:solidFill>
              </a:rPr>
              <a:t>namespace </a:t>
            </a:r>
            <a:r>
              <a:rPr lang="en-US" sz="1100" err="1">
                <a:solidFill>
                  <a:schemeClr val="bg1">
                    <a:lumMod val="95000"/>
                  </a:schemeClr>
                </a:solidFill>
              </a:rPr>
              <a:t>CustomRenderer.iOS</a:t>
            </a:r>
            <a:endParaRPr lang="en-US" sz="1100">
              <a:solidFill>
                <a:schemeClr val="bg1">
                  <a:lumMod val="95000"/>
                </a:schemeClr>
              </a:solidFill>
            </a:endParaRPr>
          </a:p>
          <a:p>
            <a:r>
              <a:rPr lang="en-US" sz="1100">
                <a:solidFill>
                  <a:schemeClr val="bg1">
                    <a:lumMod val="95000"/>
                  </a:schemeClr>
                </a:solidFill>
              </a:rPr>
              <a:t>{</a:t>
            </a:r>
          </a:p>
          <a:p>
            <a:r>
              <a:rPr lang="en-US" sz="1100">
                <a:solidFill>
                  <a:schemeClr val="bg1">
                    <a:lumMod val="95000"/>
                  </a:schemeClr>
                </a:solidFill>
              </a:rPr>
              <a:t>    </a:t>
            </a:r>
            <a:r>
              <a:rPr lang="en-US" sz="1100">
                <a:solidFill>
                  <a:srgbClr val="92D050"/>
                </a:solidFill>
              </a:rPr>
              <a:t>// You need to know what type to inherit from…</a:t>
            </a:r>
            <a:endParaRPr lang="en-US" sz="1100">
              <a:solidFill>
                <a:schemeClr val="bg1">
                  <a:lumMod val="95000"/>
                </a:schemeClr>
              </a:solidFill>
            </a:endParaRPr>
          </a:p>
          <a:p>
            <a:r>
              <a:rPr lang="en-US" sz="1100">
                <a:solidFill>
                  <a:schemeClr val="bg1">
                    <a:lumMod val="95000"/>
                  </a:schemeClr>
                </a:solidFill>
              </a:rPr>
              <a:t>    public class </a:t>
            </a:r>
            <a:r>
              <a:rPr lang="en-US" sz="1100" err="1">
                <a:solidFill>
                  <a:schemeClr val="bg1">
                    <a:lumMod val="95000"/>
                  </a:schemeClr>
                </a:solidFill>
              </a:rPr>
              <a:t>MyEntryRenderer</a:t>
            </a:r>
            <a:r>
              <a:rPr lang="en-US" sz="1100">
                <a:solidFill>
                  <a:schemeClr val="bg1">
                    <a:lumMod val="95000"/>
                  </a:schemeClr>
                </a:solidFill>
              </a:rPr>
              <a:t> : </a:t>
            </a:r>
            <a:r>
              <a:rPr lang="en-US" sz="1100" err="1">
                <a:solidFill>
                  <a:schemeClr val="bg1">
                    <a:lumMod val="95000"/>
                  </a:schemeClr>
                </a:solidFill>
              </a:rPr>
              <a:t>EntryRenderer</a:t>
            </a:r>
            <a:endParaRPr lang="en-US" sz="1100">
              <a:solidFill>
                <a:schemeClr val="bg1">
                  <a:lumMod val="95000"/>
                </a:schemeClr>
              </a:solidFill>
            </a:endParaRP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what method to override…</a:t>
            </a:r>
            <a:endParaRPr lang="en-US" sz="1100">
              <a:solidFill>
                <a:schemeClr val="bg1">
                  <a:lumMod val="95000"/>
                </a:schemeClr>
              </a:solidFill>
            </a:endParaRPr>
          </a:p>
          <a:p>
            <a:r>
              <a:rPr lang="en-US" sz="1100">
                <a:solidFill>
                  <a:schemeClr val="bg1">
                    <a:lumMod val="95000"/>
                  </a:schemeClr>
                </a:solidFill>
              </a:rPr>
              <a:t>        protected override void </a:t>
            </a:r>
            <a:r>
              <a:rPr lang="en-US" sz="1100" err="1">
                <a:solidFill>
                  <a:schemeClr val="bg1">
                    <a:lumMod val="95000"/>
                  </a:schemeClr>
                </a:solidFill>
              </a:rPr>
              <a:t>OnElementChanged</a:t>
            </a:r>
            <a:r>
              <a:rPr lang="en-US" sz="1100">
                <a:solidFill>
                  <a:schemeClr val="bg1">
                    <a:lumMod val="95000"/>
                  </a:schemeClr>
                </a:solidFill>
              </a:rPr>
              <a:t> (</a:t>
            </a:r>
            <a:r>
              <a:rPr lang="en-US" sz="1100" err="1">
                <a:solidFill>
                  <a:schemeClr val="bg1">
                    <a:lumMod val="95000"/>
                  </a:schemeClr>
                </a:solidFill>
              </a:rPr>
              <a:t>ElementChangedEventArgs</a:t>
            </a:r>
            <a:r>
              <a:rPr lang="en-US" sz="1100">
                <a:solidFill>
                  <a:schemeClr val="bg1">
                    <a:lumMod val="95000"/>
                  </a:schemeClr>
                </a:solidFill>
              </a:rPr>
              <a:t>&lt;Entry&gt;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when to do your work (before? after?)</a:t>
            </a:r>
            <a:endParaRPr lang="en-US" sz="1100">
              <a:solidFill>
                <a:schemeClr val="bg1">
                  <a:lumMod val="95000"/>
                </a:schemeClr>
              </a:solidFill>
            </a:endParaRPr>
          </a:p>
          <a:p>
            <a:r>
              <a:rPr lang="en-US" sz="1100">
                <a:solidFill>
                  <a:schemeClr val="bg1">
                    <a:lumMod val="95000"/>
                  </a:schemeClr>
                </a:solidFill>
              </a:rPr>
              <a:t>            </a:t>
            </a:r>
            <a:r>
              <a:rPr lang="en-US" sz="1100" err="1">
                <a:solidFill>
                  <a:schemeClr val="bg1">
                    <a:lumMod val="95000"/>
                  </a:schemeClr>
                </a:solidFill>
              </a:rPr>
              <a:t>base.OnElementChanged</a:t>
            </a:r>
            <a:r>
              <a:rPr lang="en-US" sz="1100">
                <a:solidFill>
                  <a:schemeClr val="bg1">
                    <a:lumMod val="95000"/>
                  </a:schemeClr>
                </a:solidFill>
              </a:rPr>
              <a:t> (e);</a:t>
            </a:r>
          </a:p>
          <a:p>
            <a:r>
              <a:rPr lang="en-US" sz="1100">
                <a:solidFill>
                  <a:schemeClr val="bg1">
                    <a:lumMod val="95000"/>
                  </a:schemeClr>
                </a:solidFill>
              </a:rPr>
              <a:t>	</a:t>
            </a:r>
          </a:p>
          <a:p>
            <a:r>
              <a:rPr lang="en-US" sz="1100">
                <a:solidFill>
                  <a:schemeClr val="bg1">
                    <a:lumMod val="95000"/>
                  </a:schemeClr>
                </a:solidFill>
              </a:rPr>
              <a:t>	</a:t>
            </a:r>
            <a:r>
              <a:rPr lang="en-US" sz="1100">
                <a:solidFill>
                  <a:srgbClr val="92D050"/>
                </a:solidFill>
              </a:rPr>
              <a:t>// You need to know that we call the native view “Control”</a:t>
            </a:r>
          </a:p>
          <a:p>
            <a:r>
              <a:rPr lang="en-US" sz="1100">
                <a:solidFill>
                  <a:srgbClr val="92D050"/>
                </a:solidFill>
              </a:rPr>
              <a:t>            // Spoiler alert: this varies from platform to platform and</a:t>
            </a:r>
          </a:p>
          <a:p>
            <a:r>
              <a:rPr lang="en-US" sz="1100">
                <a:solidFill>
                  <a:srgbClr val="92D050"/>
                </a:solidFill>
              </a:rPr>
              <a:t>            // sometimes it even varies from renderer to renderer!</a:t>
            </a:r>
          </a:p>
          <a:p>
            <a:r>
              <a:rPr lang="en-US" sz="1100">
                <a:solidFill>
                  <a:schemeClr val="bg1">
                    <a:lumMod val="95000"/>
                  </a:schemeClr>
                </a:solidFill>
              </a:rPr>
              <a:t>            if (Control != null) {</a:t>
            </a:r>
          </a:p>
          <a:p>
            <a:r>
              <a:rPr lang="en-US" sz="1100">
                <a:solidFill>
                  <a:schemeClr val="bg1">
                    <a:lumMod val="95000"/>
                  </a:schemeClr>
                </a:solidFill>
              </a:rPr>
              <a:t>                </a:t>
            </a:r>
            <a:r>
              <a:rPr lang="en-US" sz="1100">
                <a:solidFill>
                  <a:srgbClr val="92D050"/>
                </a:solidFill>
              </a:rPr>
              <a:t>// Finally! We can change the color!</a:t>
            </a:r>
          </a:p>
          <a:p>
            <a:r>
              <a:rPr lang="en-US" sz="1100">
                <a:solidFill>
                  <a:schemeClr val="bg1">
                    <a:lumMod val="95000"/>
                  </a:schemeClr>
                </a:solidFill>
              </a:rPr>
              <a:t>                </a:t>
            </a:r>
            <a:r>
              <a:rPr lang="en-US" sz="1100" err="1">
                <a:solidFill>
                  <a:schemeClr val="accent4">
                    <a:lumMod val="20000"/>
                    <a:lumOff val="80000"/>
                  </a:schemeClr>
                </a:solidFill>
              </a:rPr>
              <a:t>Control.BackgroundColor</a:t>
            </a:r>
            <a:r>
              <a:rPr lang="en-US" sz="1100">
                <a:solidFill>
                  <a:schemeClr val="accent4">
                    <a:lumMod val="20000"/>
                    <a:lumOff val="80000"/>
                  </a:schemeClr>
                </a:solidFill>
              </a:rPr>
              <a:t> = </a:t>
            </a:r>
            <a:r>
              <a:rPr lang="en-US" sz="1100" err="1">
                <a:solidFill>
                  <a:schemeClr val="accent4">
                    <a:lumMod val="20000"/>
                    <a:lumOff val="80000"/>
                  </a:schemeClr>
                </a:solidFill>
              </a:rPr>
              <a:t>UIColor.FromRGB</a:t>
            </a:r>
            <a:r>
              <a:rPr lang="en-US" sz="1100">
                <a:solidFill>
                  <a:schemeClr val="accent4">
                    <a:lumMod val="20000"/>
                    <a:lumOff val="80000"/>
                  </a:schemeClr>
                </a:solidFill>
              </a:rPr>
              <a:t> (204, 153, 255);</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    }</a:t>
            </a:r>
          </a:p>
          <a:p>
            <a:r>
              <a:rPr lang="en-US" sz="1100">
                <a:solidFill>
                  <a:schemeClr val="bg1">
                    <a:lumMod val="95000"/>
                  </a:schemeClr>
                </a:solidFill>
              </a:rPr>
              <a:t>}</a:t>
            </a:r>
            <a:endParaRPr lang="en-US" sz="1176">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208156" y="1709687"/>
            <a:ext cx="5095634" cy="742246"/>
          </a:xfrm>
          <a:prstGeom prst="rect">
            <a:avLst/>
          </a:prstGeom>
          <a:solidFill>
            <a:schemeClr val="accent6">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76">
                <a:solidFill>
                  <a:schemeClr val="bg1">
                    <a:lumMod val="95000"/>
                  </a:schemeClr>
                </a:solidFill>
              </a:rPr>
              <a:t>public class </a:t>
            </a:r>
            <a:r>
              <a:rPr lang="en-US" sz="1176" err="1">
                <a:solidFill>
                  <a:schemeClr val="bg1">
                    <a:lumMod val="95000"/>
                  </a:schemeClr>
                </a:solidFill>
              </a:rPr>
              <a:t>MyEntry</a:t>
            </a:r>
            <a:r>
              <a:rPr lang="en-US" sz="1176">
                <a:solidFill>
                  <a:schemeClr val="bg1">
                    <a:lumMod val="95000"/>
                  </a:schemeClr>
                </a:solidFill>
              </a:rPr>
              <a:t> : Entry</a:t>
            </a:r>
          </a:p>
          <a:p>
            <a:r>
              <a:rPr lang="en-US" sz="1176">
                <a:solidFill>
                  <a:schemeClr val="bg1">
                    <a:lumMod val="95000"/>
                  </a:schemeClr>
                </a:solidFill>
              </a:rPr>
              <a:t>{</a:t>
            </a:r>
          </a:p>
          <a:p>
            <a:r>
              <a:rPr lang="en-US" sz="1176">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1" y="1165045"/>
            <a:ext cx="297857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5303790" y="1189494"/>
            <a:ext cx="4585406"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28209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Los </a:t>
            </a:r>
            <a:r>
              <a:rPr lang="en-US" dirty="0" err="1"/>
              <a:t>objetivos</a:t>
            </a:r>
            <a:r>
              <a:rPr lang="en-US" dirty="0"/>
              <a:t> de los Handlers</a:t>
            </a:r>
          </a:p>
        </p:txBody>
      </p:sp>
      <p:sp>
        <p:nvSpPr>
          <p:cNvPr id="4" name="TextBox 3">
            <a:extLst>
              <a:ext uri="{FF2B5EF4-FFF2-40B4-BE49-F238E27FC236}">
                <a16:creationId xmlns:a16="http://schemas.microsoft.com/office/drawing/2014/main" id="{4B58A524-E670-470D-B254-7F67A2EF1F53}"/>
              </a:ext>
            </a:extLst>
          </p:cNvPr>
          <p:cNvSpPr txBox="1"/>
          <p:nvPr/>
        </p:nvSpPr>
        <p:spPr>
          <a:xfrm>
            <a:off x="551226" y="1279970"/>
            <a:ext cx="8287974" cy="646331"/>
          </a:xfrm>
          <a:prstGeom prst="rect">
            <a:avLst/>
          </a:prstGeom>
          <a:noFill/>
        </p:spPr>
        <p:txBody>
          <a:bodyPr wrap="square">
            <a:spAutoFit/>
          </a:bodyPr>
          <a:lstStyle/>
          <a:p>
            <a:pPr marL="285750" indent="-285750">
              <a:buFontTx/>
              <a:buChar char="-"/>
            </a:pPr>
            <a:r>
              <a:rPr lang="en-US" sz="1800" dirty="0" err="1"/>
              <a:t>Mejorar</a:t>
            </a:r>
            <a:r>
              <a:rPr lang="en-US" sz="1800" dirty="0"/>
              <a:t> el </a:t>
            </a:r>
            <a:r>
              <a:rPr lang="en-US" sz="1800" dirty="0" err="1"/>
              <a:t>rendimiento</a:t>
            </a:r>
            <a:endParaRPr lang="en-US" sz="1800" dirty="0"/>
          </a:p>
          <a:p>
            <a:pPr marL="285750" indent="-285750">
              <a:buFontTx/>
              <a:buChar char="-"/>
            </a:pPr>
            <a:r>
              <a:rPr lang="en-US" sz="1800" dirty="0"/>
              <a:t>Registrar, acceder y </a:t>
            </a:r>
            <a:r>
              <a:rPr lang="en-US" sz="1800" dirty="0" err="1"/>
              <a:t>modificar</a:t>
            </a:r>
            <a:r>
              <a:rPr lang="en-US" sz="1800" dirty="0"/>
              <a:t> </a:t>
            </a:r>
            <a:r>
              <a:rPr lang="en-US" sz="1800" dirty="0" err="1"/>
              <a:t>código</a:t>
            </a:r>
            <a:r>
              <a:rPr lang="en-US" sz="1800" dirty="0"/>
              <a:t> </a:t>
            </a:r>
            <a:r>
              <a:rPr lang="en-US" sz="1800" dirty="0" err="1"/>
              <a:t>nativo</a:t>
            </a:r>
            <a:r>
              <a:rPr lang="en-US" sz="1800" dirty="0"/>
              <a:t> </a:t>
            </a:r>
            <a:r>
              <a:rPr lang="en-US" sz="1800" dirty="0" err="1"/>
              <a:t>desde</a:t>
            </a:r>
            <a:r>
              <a:rPr lang="en-US" sz="1800" dirty="0"/>
              <a:t> </a:t>
            </a:r>
            <a:r>
              <a:rPr lang="en-US" sz="1800" dirty="0" err="1"/>
              <a:t>Xpla</a:t>
            </a:r>
            <a:r>
              <a:rPr lang="en-US" dirty="0" err="1"/>
              <a:t>t</a:t>
            </a:r>
            <a:r>
              <a:rPr lang="en-US" dirty="0"/>
              <a:t> de forma </a:t>
            </a:r>
            <a:r>
              <a:rPr lang="en-US" dirty="0" err="1"/>
              <a:t>sencilla</a:t>
            </a:r>
            <a:endParaRPr lang="en-US" sz="1800" dirty="0"/>
          </a:p>
        </p:txBody>
      </p:sp>
      <p:sp>
        <p:nvSpPr>
          <p:cNvPr id="12" name="TextBox 11">
            <a:extLst>
              <a:ext uri="{FF2B5EF4-FFF2-40B4-BE49-F238E27FC236}">
                <a16:creationId xmlns:a16="http://schemas.microsoft.com/office/drawing/2014/main" id="{A6C9FA5E-5912-4BAE-97CD-BB0C7B43FE55}"/>
              </a:ext>
            </a:extLst>
          </p:cNvPr>
          <p:cNvSpPr txBox="1"/>
          <p:nvPr/>
        </p:nvSpPr>
        <p:spPr>
          <a:xfrm>
            <a:off x="551226" y="2431731"/>
            <a:ext cx="11055557" cy="2308324"/>
          </a:xfrm>
          <a:prstGeom prst="rect">
            <a:avLst/>
          </a:prstGeom>
          <a:solidFill>
            <a:schemeClr val="accent6">
              <a:lumMod val="50000"/>
            </a:schemeClr>
          </a:solidFill>
        </p:spPr>
        <p:txBody>
          <a:bodyPr wrap="square">
            <a:spAutoFit/>
          </a:bodyPr>
          <a:lstStyle/>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&gt;();</a:t>
            </a:r>
          </a:p>
          <a:p>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#if MONOANDROID</a:t>
            </a:r>
            <a:br>
              <a:rPr lang="en-US" sz="1800">
                <a:solidFill>
                  <a:schemeClr val="bg1"/>
                </a:solidFill>
                <a:latin typeface="Consolas" panose="020B0609020204030204" pitchFamily="49" charset="0"/>
              </a:rPr>
            </a:br>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Xamarin.Forms.Platform.Android.LabelRenderer</a:t>
            </a:r>
            <a:r>
              <a:rPr lang="en-US" sz="1800">
                <a:solidFill>
                  <a:schemeClr val="bg1"/>
                </a:solidFill>
                <a:latin typeface="Consolas" panose="020B0609020204030204" pitchFamily="49" charset="0"/>
              </a:rPr>
              <a:t>&gt;();</a:t>
            </a:r>
          </a:p>
          <a:p>
            <a:r>
              <a:rPr lang="en-US" sz="1800" err="1">
                <a:solidFill>
                  <a:schemeClr val="bg1"/>
                </a:solidFill>
                <a:latin typeface="Consolas" panose="020B0609020204030204" pitchFamily="49" charset="0"/>
              </a:rPr>
              <a:t>RegistrarHandlers.Handlers.Register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Xamarin.Forms.Button</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Xamarin.Forms.Platform.Android.AppCompat.ButtonRenderer</a:t>
            </a:r>
            <a:r>
              <a:rPr lang="en-US" sz="1800">
                <a:solidFill>
                  <a:schemeClr val="bg1"/>
                </a:solidFill>
                <a:latin typeface="Consolas" panose="020B0609020204030204" pitchFamily="49" charset="0"/>
              </a:rPr>
              <a:t>&gt;();</a:t>
            </a:r>
            <a:br>
              <a:rPr lang="en-US" sz="1800">
                <a:solidFill>
                  <a:schemeClr val="bg1"/>
                </a:solidFill>
                <a:latin typeface="Consolas" panose="020B0609020204030204" pitchFamily="49" charset="0"/>
              </a:rPr>
            </a:br>
            <a:r>
              <a:rPr lang="en-US" sz="1800">
                <a:solidFill>
                  <a:schemeClr val="bg1"/>
                </a:solidFill>
                <a:latin typeface="Consolas" panose="020B0609020204030204" pitchFamily="49" charset="0"/>
              </a:rPr>
              <a:t>#endif</a:t>
            </a:r>
            <a:endParaRPr lang="en-US">
              <a:solidFill>
                <a:schemeClr val="bg1"/>
              </a:solidFill>
            </a:endParaRPr>
          </a:p>
        </p:txBody>
      </p:sp>
      <p:sp>
        <p:nvSpPr>
          <p:cNvPr id="5" name="TextBox 4">
            <a:extLst>
              <a:ext uri="{FF2B5EF4-FFF2-40B4-BE49-F238E27FC236}">
                <a16:creationId xmlns:a16="http://schemas.microsoft.com/office/drawing/2014/main" id="{7FEA7E6B-2054-4955-B6F4-8D92198F9E10}"/>
              </a:ext>
            </a:extLst>
          </p:cNvPr>
          <p:cNvSpPr txBox="1"/>
          <p:nvPr/>
        </p:nvSpPr>
        <p:spPr>
          <a:xfrm>
            <a:off x="588263" y="5041121"/>
            <a:ext cx="6604000" cy="369332"/>
          </a:xfrm>
          <a:prstGeom prst="rect">
            <a:avLst/>
          </a:prstGeom>
          <a:noFill/>
        </p:spPr>
        <p:txBody>
          <a:bodyPr wrap="square">
            <a:spAutoFit/>
          </a:bodyPr>
          <a:lstStyle/>
          <a:p>
            <a:pPr marL="0" indent="0">
              <a:buNone/>
            </a:pPr>
            <a:r>
              <a:rPr lang="en-US" sz="1800" dirty="0"/>
              <a:t>- </a:t>
            </a:r>
            <a:r>
              <a:rPr lang="en-US" sz="1800" dirty="0" err="1"/>
              <a:t>Eliminar</a:t>
            </a:r>
            <a:r>
              <a:rPr lang="en-US" sz="1800" dirty="0"/>
              <a:t> assembly scanning </a:t>
            </a:r>
          </a:p>
        </p:txBody>
      </p:sp>
    </p:spTree>
    <p:extLst>
      <p:ext uri="{BB962C8B-B14F-4D97-AF65-F5344CB8AC3E}">
        <p14:creationId xmlns:p14="http://schemas.microsoft.com/office/powerpoint/2010/main" val="309768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CBF9-4321-4017-B2E5-22C62AFA11CC}"/>
              </a:ext>
            </a:extLst>
          </p:cNvPr>
          <p:cNvSpPr>
            <a:spLocks noGrp="1"/>
          </p:cNvSpPr>
          <p:nvPr>
            <p:ph type="title"/>
          </p:nvPr>
        </p:nvSpPr>
        <p:spPr/>
        <p:txBody>
          <a:bodyPr/>
          <a:lstStyle/>
          <a:p>
            <a:r>
              <a:rPr lang="en-US" dirty="0" err="1"/>
              <a:t>Estrategia</a:t>
            </a:r>
            <a:r>
              <a:rPr lang="en-US" dirty="0"/>
              <a:t> actual con los Renderers</a:t>
            </a:r>
          </a:p>
        </p:txBody>
      </p:sp>
      <p:sp>
        <p:nvSpPr>
          <p:cNvPr id="5" name="TextBox 4">
            <a:extLst>
              <a:ext uri="{FF2B5EF4-FFF2-40B4-BE49-F238E27FC236}">
                <a16:creationId xmlns:a16="http://schemas.microsoft.com/office/drawing/2014/main" id="{5F2753A7-C2B1-4894-BE0D-9F9230A75852}"/>
              </a:ext>
            </a:extLst>
          </p:cNvPr>
          <p:cNvSpPr txBox="1"/>
          <p:nvPr/>
        </p:nvSpPr>
        <p:spPr>
          <a:xfrm>
            <a:off x="330450" y="1331353"/>
            <a:ext cx="11276333" cy="3970318"/>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protected override void </a:t>
            </a:r>
            <a:r>
              <a:rPr lang="en-US" sz="1800" err="1">
                <a:solidFill>
                  <a:schemeClr val="bg1"/>
                </a:solidFill>
                <a:latin typeface="Consolas" panose="020B0609020204030204" pitchFamily="49" charset="0"/>
              </a:rPr>
              <a:t>OnElementPropertyChanged</a:t>
            </a:r>
            <a:r>
              <a:rPr lang="en-US" sz="1800">
                <a:solidFill>
                  <a:schemeClr val="bg1"/>
                </a:solidFill>
                <a:latin typeface="Consolas" panose="020B0609020204030204" pitchFamily="49" charset="0"/>
              </a:rPr>
              <a:t>(object sender, </a:t>
            </a:r>
            <a:r>
              <a:rPr lang="en-US" sz="1800" err="1">
                <a:solidFill>
                  <a:schemeClr val="bg1"/>
                </a:solidFill>
                <a:latin typeface="Consolas" panose="020B0609020204030204" pitchFamily="49" charset="0"/>
              </a:rPr>
              <a:t>PropertyChangedEventArgs</a:t>
            </a:r>
            <a:r>
              <a:rPr lang="en-US" sz="1800">
                <a:solidFill>
                  <a:schemeClr val="bg1"/>
                </a:solidFill>
                <a:latin typeface="Consolas" panose="020B0609020204030204" pitchFamily="49" charset="0"/>
              </a:rPr>
              <a:t> e)</a:t>
            </a: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Button.TextColorProperty.PropertyName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VisualElement.IsEnabledProperty.PropertyName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UpdateEnabled</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Button.FontProperty.PropertyName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else if (</a:t>
            </a:r>
            <a:r>
              <a:rPr lang="en-US" sz="1800" err="1">
                <a:solidFill>
                  <a:schemeClr val="bg1"/>
                </a:solidFill>
                <a:latin typeface="Consolas" panose="020B0609020204030204" pitchFamily="49" charset="0"/>
              </a:rPr>
              <a:t>e.PropertyName</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Button.CharacterSpacingProperty.PropertyName</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UpdateCharacterSpacing</a:t>
            </a:r>
            <a:r>
              <a:rPr lang="en-US" sz="1800">
                <a:solidFill>
                  <a:schemeClr val="bg1"/>
                </a:solidFill>
                <a:latin typeface="Consolas" panose="020B0609020204030204" pitchFamily="49" charset="0"/>
              </a:rPr>
              <a:t>();</a:t>
            </a:r>
          </a:p>
          <a:p>
            <a:pPr lvl="1"/>
            <a:endParaRPr lang="en-US" sz="1800">
              <a:solidFill>
                <a:schemeClr val="bg1"/>
              </a:solidFill>
              <a:latin typeface="Consolas" panose="020B0609020204030204" pitchFamily="49" charset="0"/>
            </a:endParaRPr>
          </a:p>
          <a:p>
            <a:pPr lvl="1"/>
            <a:r>
              <a:rPr lang="en-US" sz="1800" err="1">
                <a:solidFill>
                  <a:schemeClr val="bg1"/>
                </a:solidFill>
                <a:latin typeface="Consolas" panose="020B0609020204030204" pitchFamily="49" charset="0"/>
              </a:rPr>
              <a:t>base.OnElementPropertyChanged</a:t>
            </a:r>
            <a:r>
              <a:rPr lang="en-US" sz="1800">
                <a:solidFill>
                  <a:schemeClr val="bg1"/>
                </a:solidFill>
                <a:latin typeface="Consolas" panose="020B0609020204030204" pitchFamily="49" charset="0"/>
              </a:rPr>
              <a:t>(sender, e);</a:t>
            </a:r>
          </a:p>
          <a:p>
            <a:r>
              <a:rPr lang="en-US" sz="1800">
                <a:solidFill>
                  <a:schemeClr val="bg1"/>
                </a:solidFill>
                <a:latin typeface="Consolas" panose="020B0609020204030204" pitchFamily="49" charset="0"/>
              </a:rPr>
              <a:t>}</a:t>
            </a:r>
            <a:endParaRPr lang="en-US">
              <a:solidFill>
                <a:schemeClr val="bg1"/>
              </a:solidFill>
            </a:endParaRPr>
          </a:p>
        </p:txBody>
      </p:sp>
      <p:sp>
        <p:nvSpPr>
          <p:cNvPr id="7" name="TextBox 6">
            <a:extLst>
              <a:ext uri="{FF2B5EF4-FFF2-40B4-BE49-F238E27FC236}">
                <a16:creationId xmlns:a16="http://schemas.microsoft.com/office/drawing/2014/main" id="{658A988F-2C71-4C27-A6CD-542F89D19A6D}"/>
              </a:ext>
            </a:extLst>
          </p:cNvPr>
          <p:cNvSpPr txBox="1"/>
          <p:nvPr/>
        </p:nvSpPr>
        <p:spPr>
          <a:xfrm>
            <a:off x="321396" y="5873601"/>
            <a:ext cx="11285385"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UpdateFont</a:t>
            </a:r>
            <a:r>
              <a:rPr lang="en-US" sz="1800">
                <a:solidFill>
                  <a:schemeClr val="bg1"/>
                </a:solidFill>
                <a:latin typeface="Consolas" panose="020B0609020204030204" pitchFamily="49" charset="0"/>
              </a:rPr>
              <a:t>()</a:t>
            </a:r>
            <a:endParaRPr lang="en-US">
              <a:solidFill>
                <a:schemeClr val="bg1"/>
              </a:solidFill>
            </a:endParaRPr>
          </a:p>
        </p:txBody>
      </p:sp>
      <p:sp>
        <p:nvSpPr>
          <p:cNvPr id="9" name="TextBox 8">
            <a:extLst>
              <a:ext uri="{FF2B5EF4-FFF2-40B4-BE49-F238E27FC236}">
                <a16:creationId xmlns:a16="http://schemas.microsoft.com/office/drawing/2014/main" id="{C436D229-65CC-47D9-97D0-9F484F5D1FAE}"/>
              </a:ext>
            </a:extLst>
          </p:cNvPr>
          <p:cNvSpPr txBox="1"/>
          <p:nvPr/>
        </p:nvSpPr>
        <p:spPr>
          <a:xfrm>
            <a:off x="330449" y="5437129"/>
            <a:ext cx="11276333" cy="369332"/>
          </a:xfrm>
          <a:prstGeom prst="rect">
            <a:avLst/>
          </a:prstGeom>
          <a:solidFill>
            <a:schemeClr val="accent6">
              <a:lumMod val="50000"/>
            </a:schemeClr>
          </a:solidFill>
        </p:spPr>
        <p:txBody>
          <a:bodyPr wrap="square">
            <a:spAutoFit/>
          </a:bodyPr>
          <a:lstStyle/>
          <a:p>
            <a:r>
              <a:rPr lang="en-US" sz="1800" b="1">
                <a:solidFill>
                  <a:schemeClr val="bg1"/>
                </a:solidFill>
                <a:latin typeface="Consolas" panose="020B0609020204030204" pitchFamily="49" charset="0"/>
              </a:rPr>
              <a:t>private </a:t>
            </a:r>
            <a:r>
              <a:rPr lang="en-US" sz="1800">
                <a:solidFill>
                  <a:schemeClr val="bg1"/>
                </a:solidFill>
                <a:latin typeface="Consolas" panose="020B0609020204030204" pitchFamily="49" charset="0"/>
              </a:rPr>
              <a:t>void </a:t>
            </a:r>
            <a:r>
              <a:rPr lang="en-US" sz="1800" err="1">
                <a:solidFill>
                  <a:schemeClr val="bg1"/>
                </a:solidFill>
                <a:latin typeface="Consolas" panose="020B0609020204030204" pitchFamily="49" charset="0"/>
              </a:rPr>
              <a:t>UpdateTextColor</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1570241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01A-5529-4EC4-901D-62D631FC417F}"/>
              </a:ext>
            </a:extLst>
          </p:cNvPr>
          <p:cNvSpPr>
            <a:spLocks noGrp="1"/>
          </p:cNvSpPr>
          <p:nvPr>
            <p:ph type="title"/>
          </p:nvPr>
        </p:nvSpPr>
        <p:spPr/>
        <p:txBody>
          <a:bodyPr/>
          <a:lstStyle/>
          <a:p>
            <a:r>
              <a:rPr lang="en-US" dirty="0" err="1"/>
              <a:t>Estrategia</a:t>
            </a:r>
            <a:r>
              <a:rPr lang="en-US" dirty="0"/>
              <a:t> con .NET MAUI Handlers</a:t>
            </a:r>
          </a:p>
        </p:txBody>
      </p:sp>
      <p:sp>
        <p:nvSpPr>
          <p:cNvPr id="4" name="TextBox 3">
            <a:extLst>
              <a:ext uri="{FF2B5EF4-FFF2-40B4-BE49-F238E27FC236}">
                <a16:creationId xmlns:a16="http://schemas.microsoft.com/office/drawing/2014/main" id="{E9610965-A3B2-4AAF-9793-CC000E75E785}"/>
              </a:ext>
            </a:extLst>
          </p:cNvPr>
          <p:cNvSpPr txBox="1"/>
          <p:nvPr/>
        </p:nvSpPr>
        <p:spPr>
          <a:xfrm>
            <a:off x="588264" y="1369293"/>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AbstractViewHandler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&gt;</a:t>
            </a:r>
          </a:p>
          <a:p>
            <a:r>
              <a:rPr lang="en-US" sz="1800">
                <a:solidFill>
                  <a:schemeClr val="bg1"/>
                </a:solidFill>
                <a:latin typeface="Consolas" panose="020B0609020204030204" pitchFamily="49" charset="0"/>
              </a:rPr>
              <a:t>{</a:t>
            </a:r>
          </a:p>
          <a:p>
            <a:r>
              <a:rPr lang="en-US" sz="1800">
                <a:solidFill>
                  <a:schemeClr val="bg1"/>
                </a:solidFill>
                <a:latin typeface="Consolas" panose="020B0609020204030204" pitchFamily="49" charset="0"/>
              </a:rPr>
              <a:t>    protected override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CreateView</a:t>
            </a:r>
            <a:r>
              <a:rPr lang="en-US" sz="1800">
                <a:solidFill>
                  <a:schemeClr val="bg1"/>
                </a:solidFill>
                <a:latin typeface="Consolas" panose="020B0609020204030204" pitchFamily="49" charset="0"/>
              </a:rPr>
              <a:t>() =&gt; new </a:t>
            </a:r>
            <a:r>
              <a:rPr lang="en-US" sz="1800" err="1">
                <a:solidFill>
                  <a:schemeClr val="bg1"/>
                </a:solidFill>
                <a:latin typeface="Consolas" panose="020B0609020204030204" pitchFamily="49" charset="0"/>
              </a:rPr>
              <a:t>TextView</a:t>
            </a:r>
            <a:r>
              <a:rPr lang="en-US" sz="1800">
                <a:solidFill>
                  <a:schemeClr val="bg1"/>
                </a:solidFill>
                <a:latin typeface="Consolas" panose="020B0609020204030204" pitchFamily="49" charset="0"/>
              </a:rPr>
              <a:t>(Context);</a:t>
            </a:r>
          </a:p>
          <a:p>
            <a:pPr lvl="1"/>
            <a:r>
              <a:rPr lang="en-US" sz="1800">
                <a:solidFill>
                  <a:schemeClr val="bg1"/>
                </a:solidFill>
                <a:latin typeface="Consolas" panose="020B0609020204030204" pitchFamily="49" charset="0"/>
              </a:rPr>
              <a:t>public static void </a:t>
            </a:r>
            <a:r>
              <a:rPr lang="en-US" sz="1800" err="1">
                <a:solidFill>
                  <a:schemeClr val="bg1"/>
                </a:solidFill>
                <a:latin typeface="Consolas" panose="020B0609020204030204" pitchFamily="49" charset="0"/>
              </a:rPr>
              <a:t>MapText</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IViewHandler</a:t>
            </a:r>
            <a:r>
              <a:rPr lang="en-US" sz="1800">
                <a:solidFill>
                  <a:schemeClr val="bg1"/>
                </a:solidFill>
                <a:latin typeface="Consolas" panose="020B0609020204030204" pitchFamily="49" charset="0"/>
              </a:rPr>
              <a:t> handler, </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 view) =&gt; </a:t>
            </a:r>
          </a:p>
          <a:p>
            <a:pPr lvl="1"/>
            <a:r>
              <a:rPr lang="en-US" sz="1800">
                <a:solidFill>
                  <a:schemeClr val="bg1"/>
                </a:solidFill>
                <a:latin typeface="Consolas" panose="020B0609020204030204" pitchFamily="49" charset="0"/>
              </a:rPr>
              <a:t>	(handler as </a:t>
            </a:r>
            <a:r>
              <a:rPr lang="en-US" sz="1800" err="1">
                <a:solidFill>
                  <a:schemeClr val="bg1"/>
                </a:solidFill>
                <a:latin typeface="Consolas" panose="020B0609020204030204" pitchFamily="49" charset="0"/>
              </a:rPr>
              <a:t>LabelHandler</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TypedNativeView.UpdateText</a:t>
            </a:r>
            <a:r>
              <a:rPr lang="en-US" sz="1800">
                <a:solidFill>
                  <a:schemeClr val="bg1"/>
                </a:solidFill>
                <a:latin typeface="Consolas" panose="020B0609020204030204" pitchFamily="49" charset="0"/>
              </a:rPr>
              <a:t>(view);</a:t>
            </a:r>
          </a:p>
          <a:p>
            <a:r>
              <a:rPr lang="en-US" sz="1800">
                <a:solidFill>
                  <a:schemeClr val="bg1"/>
                </a:solidFill>
                <a:latin typeface="Consolas" panose="020B0609020204030204" pitchFamily="49" charset="0"/>
              </a:rPr>
              <a:t>}</a:t>
            </a:r>
            <a:endParaRPr lang="en-US">
              <a:solidFill>
                <a:schemeClr val="bg1"/>
              </a:solidFill>
            </a:endParaRPr>
          </a:p>
        </p:txBody>
      </p:sp>
      <p:sp>
        <p:nvSpPr>
          <p:cNvPr id="6" name="TextBox 5">
            <a:extLst>
              <a:ext uri="{FF2B5EF4-FFF2-40B4-BE49-F238E27FC236}">
                <a16:creationId xmlns:a16="http://schemas.microsoft.com/office/drawing/2014/main" id="{2783AC28-282A-4D7E-B425-2C9356571D98}"/>
              </a:ext>
            </a:extLst>
          </p:cNvPr>
          <p:cNvSpPr txBox="1"/>
          <p:nvPr/>
        </p:nvSpPr>
        <p:spPr>
          <a:xfrm>
            <a:off x="588263" y="3213464"/>
            <a:ext cx="11018520" cy="1569660"/>
          </a:xfrm>
          <a:prstGeom prst="rect">
            <a:avLst/>
          </a:prstGeom>
          <a:solidFill>
            <a:schemeClr val="accent6">
              <a:lumMod val="50000"/>
            </a:schemeClr>
          </a:solidFill>
        </p:spPr>
        <p:txBody>
          <a:bodyPr wrap="square">
            <a:spAutoFit/>
          </a:bodyPr>
          <a:lstStyle/>
          <a:p>
            <a:r>
              <a:rPr lang="en-US" sz="1600">
                <a:solidFill>
                  <a:schemeClr val="bg1"/>
                </a:solidFill>
                <a:latin typeface="Consolas" panose="020B0609020204030204" pitchFamily="49" charset="0"/>
              </a:rPr>
              <a:t>public static class </a:t>
            </a:r>
            <a:r>
              <a:rPr lang="en-US" sz="1600" err="1">
                <a:solidFill>
                  <a:schemeClr val="bg1"/>
                </a:solidFill>
                <a:latin typeface="Consolas" panose="020B0609020204030204" pitchFamily="49" charset="0"/>
              </a:rPr>
              <a:t>TextViewExtensions</a:t>
            </a:r>
            <a:endParaRPr lang="en-US" sz="1600">
              <a:solidFill>
                <a:schemeClr val="bg1"/>
              </a:solidFill>
              <a:latin typeface="Consolas" panose="020B0609020204030204" pitchFamily="49" charset="0"/>
            </a:endParaRPr>
          </a:p>
          <a:p>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public static void </a:t>
            </a:r>
            <a:r>
              <a:rPr lang="en-US" sz="1600" err="1">
                <a:solidFill>
                  <a:schemeClr val="bg1"/>
                </a:solidFill>
                <a:latin typeface="Consolas" panose="020B0609020204030204" pitchFamily="49" charset="0"/>
              </a:rPr>
              <a:t>UpdateText</a:t>
            </a:r>
            <a:r>
              <a:rPr lang="en-US" sz="1600">
                <a:solidFill>
                  <a:schemeClr val="bg1"/>
                </a:solidFill>
                <a:latin typeface="Consolas" panose="020B0609020204030204" pitchFamily="49" charset="0"/>
              </a:rPr>
              <a:t>(this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a:t>
            </a: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IText</a:t>
            </a:r>
            <a:r>
              <a:rPr lang="en-US" sz="1600">
                <a:solidFill>
                  <a:schemeClr val="bg1"/>
                </a:solidFill>
                <a:latin typeface="Consolas" panose="020B0609020204030204" pitchFamily="49" charset="0"/>
              </a:rPr>
              <a:t> text)</a:t>
            </a:r>
          </a:p>
          <a:p>
            <a:pPr lvl="1"/>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textView.Text</a:t>
            </a:r>
            <a:r>
              <a:rPr lang="en-US" sz="1600">
                <a:solidFill>
                  <a:schemeClr val="bg1"/>
                </a:solidFill>
                <a:latin typeface="Consolas" panose="020B0609020204030204" pitchFamily="49" charset="0"/>
              </a:rPr>
              <a:t> = </a:t>
            </a:r>
            <a:r>
              <a:rPr lang="en-US" sz="1600" err="1">
                <a:solidFill>
                  <a:schemeClr val="bg1"/>
                </a:solidFill>
                <a:latin typeface="Consolas" panose="020B0609020204030204" pitchFamily="49" charset="0"/>
              </a:rPr>
              <a:t>text.Text</a:t>
            </a:r>
            <a:r>
              <a:rPr lang="en-US" sz="1600">
                <a:solidFill>
                  <a:schemeClr val="bg1"/>
                </a:solidFill>
                <a:latin typeface="Consolas" panose="020B0609020204030204" pitchFamily="49" charset="0"/>
              </a:rPr>
              <a:t>;</a:t>
            </a:r>
          </a:p>
          <a:p>
            <a:pPr lvl="1"/>
            <a:r>
              <a:rPr lang="en-US" sz="1600">
                <a:solidFill>
                  <a:schemeClr val="bg1"/>
                </a:solidFill>
                <a:latin typeface="Consolas" panose="020B0609020204030204" pitchFamily="49" charset="0"/>
              </a:rPr>
              <a:t>}</a:t>
            </a:r>
            <a:endParaRPr lang="en-US">
              <a:solidFill>
                <a:schemeClr val="bg1"/>
              </a:solidFill>
            </a:endParaRPr>
          </a:p>
        </p:txBody>
      </p:sp>
      <p:sp>
        <p:nvSpPr>
          <p:cNvPr id="8" name="TextBox 7">
            <a:extLst>
              <a:ext uri="{FF2B5EF4-FFF2-40B4-BE49-F238E27FC236}">
                <a16:creationId xmlns:a16="http://schemas.microsoft.com/office/drawing/2014/main" id="{F6DD9AB0-6561-47FC-A0B5-1B227A22BEED}"/>
              </a:ext>
            </a:extLst>
          </p:cNvPr>
          <p:cNvSpPr txBox="1"/>
          <p:nvPr/>
        </p:nvSpPr>
        <p:spPr>
          <a:xfrm>
            <a:off x="588263" y="4872970"/>
            <a:ext cx="11018520" cy="1754326"/>
          </a:xfrm>
          <a:prstGeom prst="rect">
            <a:avLst/>
          </a:prstGeom>
          <a:solidFill>
            <a:schemeClr val="accent6">
              <a:lumMod val="50000"/>
            </a:schemeClr>
          </a:solidFill>
        </p:spPr>
        <p:txBody>
          <a:bodyPr wrap="square">
            <a:spAutoFit/>
          </a:bodyPr>
          <a:lstStyle/>
          <a:p>
            <a:r>
              <a:rPr lang="en-US" sz="1800">
                <a:solidFill>
                  <a:schemeClr val="bg1"/>
                </a:solidFill>
                <a:latin typeface="Consolas" panose="020B0609020204030204" pitchFamily="49" charset="0"/>
              </a:rPr>
              <a:t>public partial class </a:t>
            </a:r>
            <a:r>
              <a:rPr lang="en-US" sz="1800" err="1">
                <a:solidFill>
                  <a:schemeClr val="bg1"/>
                </a:solidFill>
                <a:latin typeface="Consolas" panose="020B0609020204030204" pitchFamily="49" charset="0"/>
              </a:rPr>
              <a:t>LabelHandler</a:t>
            </a:r>
            <a:endParaRPr lang="en-US" sz="1800">
              <a:solidFill>
                <a:schemeClr val="bg1"/>
              </a:solidFill>
              <a:latin typeface="Consolas" panose="020B0609020204030204" pitchFamily="49" charset="0"/>
            </a:endParaRPr>
          </a:p>
          <a:p>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public static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 </a:t>
            </a:r>
            <a:r>
              <a:rPr lang="en-US" sz="1800" err="1">
                <a:solidFill>
                  <a:schemeClr val="bg1"/>
                </a:solidFill>
                <a:latin typeface="Consolas" panose="020B0609020204030204" pitchFamily="49" charset="0"/>
              </a:rPr>
              <a:t>LabelMapper</a:t>
            </a:r>
            <a:r>
              <a:rPr lang="en-US" sz="1800">
                <a:solidFill>
                  <a:schemeClr val="bg1"/>
                </a:solidFill>
                <a:latin typeface="Consolas" panose="020B0609020204030204" pitchFamily="49" charset="0"/>
              </a:rPr>
              <a:t> = </a:t>
            </a:r>
          </a:p>
          <a:p>
            <a:pPr lvl="1"/>
            <a:r>
              <a:rPr lang="en-US" sz="1800">
                <a:solidFill>
                  <a:schemeClr val="bg1"/>
                </a:solidFill>
                <a:latin typeface="Consolas" panose="020B0609020204030204" pitchFamily="49" charset="0"/>
              </a:rPr>
              <a:t>	new </a:t>
            </a:r>
            <a:r>
              <a:rPr lang="en-US" sz="1800" err="1">
                <a:solidFill>
                  <a:schemeClr val="bg1"/>
                </a:solidFill>
                <a:latin typeface="Consolas" panose="020B0609020204030204" pitchFamily="49" charset="0"/>
              </a:rPr>
              <a:t>PropertyMapper</a:t>
            </a:r>
            <a:r>
              <a:rPr lang="en-US" sz="1800">
                <a:solidFill>
                  <a:schemeClr val="bg1"/>
                </a:solidFill>
                <a:latin typeface="Consolas" panose="020B0609020204030204" pitchFamily="49" charset="0"/>
              </a:rPr>
              <a:t>&lt;</a:t>
            </a:r>
            <a:r>
              <a:rPr lang="en-US" sz="1800" err="1">
                <a:solidFill>
                  <a:schemeClr val="bg1"/>
                </a:solidFill>
                <a:latin typeface="Consolas" panose="020B0609020204030204" pitchFamily="49" charset="0"/>
              </a:rPr>
              <a:t>ILabel</a:t>
            </a:r>
            <a:r>
              <a:rPr lang="en-US" sz="1800">
                <a:solidFill>
                  <a:schemeClr val="bg1"/>
                </a:solidFill>
                <a:latin typeface="Consolas" panose="020B0609020204030204" pitchFamily="49" charset="0"/>
              </a:rPr>
              <a:t>&gt;(</a:t>
            </a:r>
            <a:r>
              <a:rPr lang="en-US" sz="1800" err="1">
                <a:solidFill>
                  <a:schemeClr val="bg1"/>
                </a:solidFill>
                <a:latin typeface="Consolas" panose="020B0609020204030204" pitchFamily="49" charset="0"/>
              </a:rPr>
              <a:t>ViewHandler.ViewMapper</a:t>
            </a:r>
            <a:r>
              <a:rPr lang="en-US" sz="1800">
                <a:solidFill>
                  <a:schemeClr val="bg1"/>
                </a:solidFill>
                <a:latin typeface="Consolas" panose="020B0609020204030204" pitchFamily="49" charset="0"/>
              </a:rPr>
              <a:t>)</a:t>
            </a:r>
          </a:p>
          <a:p>
            <a:pPr lvl="1"/>
            <a:r>
              <a:rPr lang="en-US" sz="1800">
                <a:solidFill>
                  <a:schemeClr val="bg1"/>
                </a:solidFill>
                <a:latin typeface="Consolas" panose="020B0609020204030204" pitchFamily="49" charset="0"/>
              </a:rPr>
              <a:t>	{</a:t>
            </a:r>
          </a:p>
          <a:p>
            <a:pPr lvl="1"/>
            <a:r>
              <a:rPr lang="en-US" sz="1800">
                <a:solidFill>
                  <a:schemeClr val="bg1"/>
                </a:solidFill>
                <a:latin typeface="Consolas" panose="020B0609020204030204" pitchFamily="49" charset="0"/>
              </a:rPr>
              <a:t>		[</a:t>
            </a:r>
            <a:r>
              <a:rPr lang="en-US" sz="1800" err="1">
                <a:solidFill>
                  <a:schemeClr val="bg1"/>
                </a:solidFill>
                <a:latin typeface="Consolas" panose="020B0609020204030204" pitchFamily="49" charset="0"/>
              </a:rPr>
              <a:t>nameof</a:t>
            </a:r>
            <a:r>
              <a:rPr lang="en-US" sz="1800">
                <a:solidFill>
                  <a:schemeClr val="bg1"/>
                </a:solidFill>
                <a:latin typeface="Consolas" panose="020B0609020204030204" pitchFamily="49" charset="0"/>
              </a:rPr>
              <a:t>(</a:t>
            </a:r>
            <a:r>
              <a:rPr lang="en-US" sz="1800" err="1">
                <a:solidFill>
                  <a:schemeClr val="bg1"/>
                </a:solidFill>
                <a:latin typeface="Consolas" panose="020B0609020204030204" pitchFamily="49" charset="0"/>
              </a:rPr>
              <a:t>ILabel.Text</a:t>
            </a:r>
            <a:r>
              <a:rPr lang="en-US" sz="1800">
                <a:solidFill>
                  <a:schemeClr val="bg1"/>
                </a:solidFill>
                <a:latin typeface="Consolas" panose="020B0609020204030204" pitchFamily="49" charset="0"/>
              </a:rPr>
              <a:t>)] = </a:t>
            </a:r>
            <a:r>
              <a:rPr lang="en-US" sz="1800" err="1">
                <a:solidFill>
                  <a:schemeClr val="bg1"/>
                </a:solidFill>
                <a:latin typeface="Consolas" panose="020B0609020204030204" pitchFamily="49" charset="0"/>
              </a:rPr>
              <a:t>MapPropertyText</a:t>
            </a:r>
            <a:r>
              <a:rPr lang="en-US" sz="1800">
                <a:solidFill>
                  <a:schemeClr val="bg1"/>
                </a:solidFill>
                <a:latin typeface="Consolas" panose="020B0609020204030204" pitchFamily="49" charset="0"/>
              </a:rPr>
              <a:t>,</a:t>
            </a:r>
            <a:endParaRPr lang="en-US">
              <a:solidFill>
                <a:schemeClr val="bg1"/>
              </a:solidFill>
            </a:endParaRPr>
          </a:p>
        </p:txBody>
      </p:sp>
    </p:spTree>
    <p:extLst>
      <p:ext uri="{BB962C8B-B14F-4D97-AF65-F5344CB8AC3E}">
        <p14:creationId xmlns:p14="http://schemas.microsoft.com/office/powerpoint/2010/main" val="353145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E228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Renderers VS Handlers</a:t>
            </a:r>
            <a:endParaRPr lang="en-US" sz="7007" dirty="0">
              <a:cs typeface="Segoe UI"/>
            </a:endParaRPr>
          </a:p>
        </p:txBody>
      </p:sp>
    </p:spTree>
    <p:extLst>
      <p:ext uri="{BB962C8B-B14F-4D97-AF65-F5344CB8AC3E}">
        <p14:creationId xmlns:p14="http://schemas.microsoft.com/office/powerpoint/2010/main" val="15825638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5855" y="2836357"/>
            <a:ext cx="7020291" cy="40216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68382" y="1400251"/>
            <a:ext cx="10971244" cy="1193631"/>
          </a:xfrm>
          <a:prstGeom prst="rect">
            <a:avLst/>
          </a:prstGeom>
        </p:spPr>
        <p:txBody>
          <a:bodyPr vert="horz" lIns="121903" tIns="60952" rIns="121903" bIns="60952"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7842" spc="-400" dirty="0">
                <a:solidFill>
                  <a:schemeClr val="accent2">
                    <a:lumMod val="75000"/>
                  </a:schemeClr>
                </a:solidFill>
              </a:rPr>
              <a:t>¡No dudéis en preguntar!</a:t>
            </a:r>
          </a:p>
        </p:txBody>
      </p:sp>
    </p:spTree>
    <p:extLst>
      <p:ext uri="{BB962C8B-B14F-4D97-AF65-F5344CB8AC3E}">
        <p14:creationId xmlns:p14="http://schemas.microsoft.com/office/powerpoint/2010/main" val="512088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.NET MAUI e inyección de dependencias</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585217" y="1243570"/>
            <a:ext cx="10575234" cy="4801314"/>
          </a:xfrm>
          <a:prstGeom prst="rect">
            <a:avLst/>
          </a:prstGeom>
          <a:noFill/>
        </p:spPr>
        <p:txBody>
          <a:bodyPr wrap="square">
            <a:spAutoFit/>
          </a:bodyPr>
          <a:lstStyle/>
          <a:p>
            <a:r>
              <a:rPr lang="es-ES" dirty="0"/>
              <a:t>.NET MAUI usará un concepto de </a:t>
            </a:r>
            <a:r>
              <a:rPr lang="es-ES" b="1" dirty="0"/>
              <a:t>Host</a:t>
            </a:r>
            <a:r>
              <a:rPr lang="es-ES" dirty="0"/>
              <a:t> similar al existente en otros </a:t>
            </a:r>
            <a:r>
              <a:rPr lang="es-ES" dirty="0" err="1"/>
              <a:t>frameworks</a:t>
            </a:r>
            <a:r>
              <a:rPr lang="es-ES" dirty="0"/>
              <a:t> como ASP.NET. Esto permitirá usar los contenedores y proveedores para nuestros </a:t>
            </a:r>
            <a:r>
              <a:rPr lang="es-ES" dirty="0" err="1"/>
              <a:t>Handlers</a:t>
            </a:r>
            <a:r>
              <a:rPr lang="es-ES" dirty="0"/>
              <a:t>, así como configurar con el archivo de configuración de la aplicación, u otras características como el ciclo de vida y los servicios integrados, las extensiones de registro, etc. </a:t>
            </a:r>
          </a:p>
          <a:p>
            <a:endParaRPr lang="es-ES" dirty="0">
              <a:effectLst/>
            </a:endParaRPr>
          </a:p>
          <a:p>
            <a:r>
              <a:rPr lang="es-ES" dirty="0">
                <a:effectLst/>
              </a:rPr>
              <a:t>El </a:t>
            </a:r>
            <a:r>
              <a:rPr lang="es-ES" dirty="0" err="1">
                <a:effectLst/>
              </a:rPr>
              <a:t>AppBuilder</a:t>
            </a:r>
            <a:r>
              <a:rPr lang="es-ES" dirty="0">
                <a:effectLst/>
              </a:rPr>
              <a:t> estará oculto por defecto, pero permitiremos editarlo. De esta forma, puede ampliarlo registrando servicios nativos, configurar </a:t>
            </a:r>
            <a:r>
              <a:rPr lang="es-ES" dirty="0" err="1">
                <a:effectLst/>
              </a:rPr>
              <a:t>logging</a:t>
            </a:r>
            <a:r>
              <a:rPr lang="es-ES" dirty="0">
                <a:effectLst/>
              </a:rPr>
              <a:t>, registrar nuevos </a:t>
            </a:r>
            <a:r>
              <a:rPr lang="es-ES" dirty="0" err="1">
                <a:effectLst/>
              </a:rPr>
              <a:t>Handlers</a:t>
            </a:r>
            <a:r>
              <a:rPr lang="es-ES" dirty="0">
                <a:effectLst/>
              </a:rPr>
              <a:t>. </a:t>
            </a:r>
          </a:p>
          <a:p>
            <a:endParaRPr lang="es-ES" dirty="0"/>
          </a:p>
          <a:p>
            <a:endParaRPr lang="es-ES" dirty="0">
              <a:effectLst/>
            </a:endParaRPr>
          </a:p>
          <a:p>
            <a:endParaRPr lang="es-ES" dirty="0"/>
          </a:p>
          <a:p>
            <a:endParaRPr lang="es-ES" dirty="0">
              <a:effectLst/>
            </a:endParaRPr>
          </a:p>
          <a:p>
            <a:endParaRPr lang="es-ES" dirty="0"/>
          </a:p>
          <a:p>
            <a:endParaRPr lang="es-ES" dirty="0">
              <a:effectLst/>
            </a:endParaRPr>
          </a:p>
          <a:p>
            <a:endParaRPr lang="es-ES" dirty="0"/>
          </a:p>
          <a:p>
            <a:endParaRPr lang="es-ES" dirty="0">
              <a:effectLst/>
            </a:endParaRPr>
          </a:p>
          <a:p>
            <a:endParaRPr lang="es-ES" dirty="0"/>
          </a:p>
          <a:p>
            <a:r>
              <a:rPr lang="es-ES" dirty="0">
                <a:effectLst/>
              </a:rPr>
              <a:t>En .NET MAUI, vamos a utilizar Microsoft </a:t>
            </a:r>
            <a:r>
              <a:rPr lang="es-ES" dirty="0" err="1">
                <a:effectLst/>
              </a:rPr>
              <a:t>Dependency</a:t>
            </a:r>
            <a:r>
              <a:rPr lang="es-ES" dirty="0">
                <a:effectLst/>
              </a:rPr>
              <a:t> </a:t>
            </a:r>
            <a:r>
              <a:rPr lang="es-ES" dirty="0" err="1">
                <a:effectLst/>
              </a:rPr>
              <a:t>Injection</a:t>
            </a:r>
            <a:r>
              <a:rPr lang="es-ES" dirty="0">
                <a:effectLst/>
              </a:rPr>
              <a:t> para registrar </a:t>
            </a:r>
            <a:r>
              <a:rPr lang="es-ES" dirty="0" err="1">
                <a:effectLst/>
              </a:rPr>
              <a:t>Handlers</a:t>
            </a:r>
            <a:r>
              <a:rPr lang="es-ES" dirty="0">
                <a:effectLst/>
              </a:rPr>
              <a:t> personalizados. </a:t>
            </a:r>
            <a:endParaRPr lang="en-US" sz="1800" b="1" dirty="0"/>
          </a:p>
        </p:txBody>
      </p:sp>
      <p:sp>
        <p:nvSpPr>
          <p:cNvPr id="6" name="Rectángulo 5">
            <a:extLst>
              <a:ext uri="{FF2B5EF4-FFF2-40B4-BE49-F238E27FC236}">
                <a16:creationId xmlns:a16="http://schemas.microsoft.com/office/drawing/2014/main" id="{CC55A20B-DE0D-F34A-BD67-29FFC6571286}"/>
              </a:ext>
            </a:extLst>
          </p:cNvPr>
          <p:cNvSpPr/>
          <p:nvPr/>
        </p:nvSpPr>
        <p:spPr>
          <a:xfrm>
            <a:off x="642013" y="3493242"/>
            <a:ext cx="10907973" cy="1722010"/>
          </a:xfrm>
          <a:prstGeom prst="rect">
            <a:avLst/>
          </a:prstGeom>
          <a:solidFill>
            <a:schemeClr val="accent6">
              <a:lumMod val="50000"/>
            </a:schemeClr>
          </a:solidFill>
        </p:spPr>
        <p:txBody>
          <a:bodyPr wrap="square">
            <a:spAutoFit/>
          </a:bodyPr>
          <a:lstStyle/>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host,app</a:t>
            </a:r>
            <a:r>
              <a:rPr lang="es-ES" dirty="0">
                <a:solidFill>
                  <a:schemeClr val="bg1"/>
                </a:solidFill>
                <a:latin typeface="Consolas" panose="020B0609020204030204" pitchFamily="49" charset="0"/>
                <a:cs typeface="Consolas" panose="020B0609020204030204" pitchFamily="49" charset="0"/>
              </a:rPr>
              <a:t>) = </a:t>
            </a:r>
            <a:r>
              <a:rPr lang="es-ES" dirty="0" err="1">
                <a:solidFill>
                  <a:schemeClr val="bg1"/>
                </a:solidFill>
                <a:latin typeface="Consolas" panose="020B0609020204030204" pitchFamily="49" charset="0"/>
                <a:cs typeface="Consolas" panose="020B0609020204030204" pitchFamily="49" charset="0"/>
              </a:rPr>
              <a:t>App.CreateDefaultBuilder</a:t>
            </a:r>
            <a:r>
              <a:rPr lang="es-ES" dirty="0">
                <a:solidFill>
                  <a:schemeClr val="bg1"/>
                </a:solidFill>
                <a:latin typeface="Consolas" panose="020B0609020204030204" pitchFamily="49" charset="0"/>
                <a:cs typeface="Consolas" panose="020B0609020204030204" pitchFamily="49" charset="0"/>
              </a:rPr>
              <a:t>()</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RegisterHandler</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IButton</a:t>
            </a:r>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CustomHandlers.CustomPinkTextButtonHandler</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ConfigureServices</a:t>
            </a:r>
            <a:r>
              <a:rPr lang="es-ES" dirty="0">
                <a:solidFill>
                  <a:schemeClr val="bg1"/>
                </a:solidFill>
                <a:latin typeface="Consolas" panose="020B0609020204030204" pitchFamily="49" charset="0"/>
                <a:cs typeface="Consolas" panose="020B0609020204030204" pitchFamily="49" charset="0"/>
              </a:rPr>
              <a:t>(</a:t>
            </a:r>
            <a:r>
              <a:rPr lang="es-ES" dirty="0" err="1">
                <a:solidFill>
                  <a:schemeClr val="bg1"/>
                </a:solidFill>
                <a:latin typeface="Consolas" panose="020B0609020204030204" pitchFamily="49" charset="0"/>
                <a:cs typeface="Consolas" panose="020B0609020204030204" pitchFamily="49" charset="0"/>
              </a:rPr>
              <a:t>ConfigureExtraServices</a:t>
            </a:r>
            <a:r>
              <a:rPr lang="es-ES" dirty="0">
                <a:solidFill>
                  <a:schemeClr val="bg1"/>
                </a:solidFill>
                <a:latin typeface="Consolas" panose="020B0609020204030204" pitchFamily="49" charset="0"/>
                <a:cs typeface="Consolas" panose="020B0609020204030204" pitchFamily="49" charset="0"/>
              </a:rPr>
              <a:t>) </a:t>
            </a:r>
          </a:p>
          <a:p>
            <a:r>
              <a:rPr lang="es-ES" dirty="0">
                <a:solidFill>
                  <a:schemeClr val="bg1"/>
                </a:solidFill>
                <a:latin typeface="Consolas" panose="020B0609020204030204" pitchFamily="49" charset="0"/>
                <a:cs typeface="Consolas" panose="020B0609020204030204" pitchFamily="49" charset="0"/>
              </a:rPr>
              <a:t>    .</a:t>
            </a:r>
            <a:r>
              <a:rPr lang="es-ES" dirty="0" err="1">
                <a:solidFill>
                  <a:schemeClr val="bg1"/>
                </a:solidFill>
                <a:latin typeface="Consolas" panose="020B0609020204030204" pitchFamily="49" charset="0"/>
                <a:cs typeface="Consolas" panose="020B0609020204030204" pitchFamily="49" charset="0"/>
              </a:rPr>
              <a:t>Init</a:t>
            </a:r>
            <a:r>
              <a:rPr lang="es-ES" dirty="0">
                <a:solidFill>
                  <a:schemeClr val="bg1"/>
                </a:solidFill>
                <a:latin typeface="Consolas" panose="020B0609020204030204" pitchFamily="49" charset="0"/>
                <a:cs typeface="Consolas" panose="020B0609020204030204" pitchFamily="49" charset="0"/>
              </a:rPr>
              <a:t>&lt;</a:t>
            </a:r>
            <a:r>
              <a:rPr lang="es-ES" dirty="0" err="1">
                <a:solidFill>
                  <a:schemeClr val="bg1"/>
                </a:solidFill>
                <a:latin typeface="Consolas" panose="020B0609020204030204" pitchFamily="49" charset="0"/>
                <a:cs typeface="Consolas" panose="020B0609020204030204" pitchFamily="49" charset="0"/>
              </a:rPr>
              <a:t>MyApp</a:t>
            </a:r>
            <a:r>
              <a:rPr lang="es-ES" dirty="0">
                <a:solidFill>
                  <a:schemeClr val="bg1"/>
                </a:solidFill>
                <a:latin typeface="Consolas" panose="020B0609020204030204" pitchFamily="49" charset="0"/>
                <a:cs typeface="Consolas" panose="020B0609020204030204" pitchFamily="49" charset="0"/>
              </a:rPr>
              <a:t>&gt;(); </a:t>
            </a:r>
          </a:p>
          <a:p>
            <a:r>
              <a:rPr lang="es-ES" dirty="0">
                <a:solidFill>
                  <a:schemeClr val="bg1"/>
                </a:solidFill>
                <a:latin typeface="Consolas" panose="020B0609020204030204" pitchFamily="49" charset="0"/>
                <a:cs typeface="Consolas" panose="020B0609020204030204" pitchFamily="49" charset="0"/>
              </a:rPr>
              <a:t>    </a:t>
            </a:r>
          </a:p>
          <a:p>
            <a:r>
              <a:rPr lang="es-ES" dirty="0" err="1">
                <a:solidFill>
                  <a:schemeClr val="bg1"/>
                </a:solidFill>
                <a:latin typeface="Consolas" panose="020B0609020204030204" pitchFamily="49" charset="0"/>
                <a:cs typeface="Consolas" panose="020B0609020204030204" pitchFamily="49" charset="0"/>
              </a:rPr>
              <a:t>var</a:t>
            </a:r>
            <a:r>
              <a:rPr lang="es-ES" dirty="0">
                <a:solidFill>
                  <a:schemeClr val="bg1"/>
                </a:solidFill>
                <a:latin typeface="Consolas" panose="020B0609020204030204" pitchFamily="49" charset="0"/>
                <a:cs typeface="Consolas" panose="020B0609020204030204" pitchFamily="49" charset="0"/>
              </a:rPr>
              <a:t> page = </a:t>
            </a:r>
            <a:r>
              <a:rPr lang="es-ES" dirty="0" err="1">
                <a:solidFill>
                  <a:schemeClr val="bg1"/>
                </a:solidFill>
                <a:latin typeface="Consolas" panose="020B0609020204030204" pitchFamily="49" charset="0"/>
                <a:cs typeface="Consolas" panose="020B0609020204030204" pitchFamily="49" charset="0"/>
              </a:rPr>
              <a:t>app.GetStartup</a:t>
            </a:r>
            <a:r>
              <a:rPr lang="es-ES" dirty="0">
                <a:solidFill>
                  <a:schemeClr val="bg1"/>
                </a:solidFill>
                <a:latin typeface="Consolas" panose="020B0609020204030204" pitchFamily="49" charset="0"/>
                <a:cs typeface="Consolas" panose="020B0609020204030204" pitchFamily="49" charset="0"/>
              </a:rPr>
              <a:t>()</a:t>
            </a:r>
          </a:p>
        </p:txBody>
      </p:sp>
      <p:sp>
        <p:nvSpPr>
          <p:cNvPr id="7" name="Rectángulo 6">
            <a:extLst>
              <a:ext uri="{FF2B5EF4-FFF2-40B4-BE49-F238E27FC236}">
                <a16:creationId xmlns:a16="http://schemas.microsoft.com/office/drawing/2014/main" id="{C649F10D-3BF3-AD45-A2C9-386F150AACD4}"/>
              </a:ext>
            </a:extLst>
          </p:cNvPr>
          <p:cNvSpPr/>
          <p:nvPr/>
        </p:nvSpPr>
        <p:spPr>
          <a:xfrm>
            <a:off x="3262756" y="6279517"/>
            <a:ext cx="5767476"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xamarin</a:t>
            </a:r>
            <a:r>
              <a:rPr lang="es-ES" dirty="0">
                <a:solidFill>
                  <a:schemeClr val="accent5">
                    <a:lumMod val="50000"/>
                  </a:schemeClr>
                </a:solidFill>
              </a:rPr>
              <a:t>/</a:t>
            </a:r>
            <a:r>
              <a:rPr lang="es-ES" dirty="0" err="1">
                <a:solidFill>
                  <a:schemeClr val="accent5">
                    <a:lumMod val="50000"/>
                  </a:schemeClr>
                </a:solidFill>
              </a:rPr>
              <a:t>Xamarin.Forms</a:t>
            </a:r>
            <a:r>
              <a:rPr lang="es-ES" dirty="0">
                <a:solidFill>
                  <a:schemeClr val="accent5">
                    <a:lumMod val="50000"/>
                  </a:schemeClr>
                </a:solidFill>
              </a:rPr>
              <a:t>/</a:t>
            </a:r>
            <a:r>
              <a:rPr lang="es-ES" dirty="0" err="1">
                <a:solidFill>
                  <a:schemeClr val="accent5">
                    <a:lumMod val="50000"/>
                  </a:schemeClr>
                </a:solidFill>
              </a:rPr>
              <a:t>pull</a:t>
            </a:r>
            <a:r>
              <a:rPr lang="es-ES" dirty="0">
                <a:solidFill>
                  <a:schemeClr val="accent5">
                    <a:lumMod val="50000"/>
                  </a:schemeClr>
                </a:solidFill>
              </a:rPr>
              <a:t>/12460</a:t>
            </a:r>
          </a:p>
        </p:txBody>
      </p:sp>
    </p:spTree>
    <p:extLst>
      <p:ext uri="{BB962C8B-B14F-4D97-AF65-F5344CB8AC3E}">
        <p14:creationId xmlns:p14="http://schemas.microsoft.com/office/powerpoint/2010/main" val="19743225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a:t>
            </a:r>
            <a:r>
              <a:rPr lang="en-US" sz="7058" dirty="0" err="1">
                <a:latin typeface="Segoe UI Semibold"/>
                <a:cs typeface="Segoe UI Semibold"/>
              </a:rPr>
              <a:t>Inyección</a:t>
            </a:r>
            <a:r>
              <a:rPr lang="en-US" sz="7058" dirty="0">
                <a:latin typeface="Segoe UI Semibold"/>
                <a:cs typeface="Segoe UI Semibold"/>
              </a:rPr>
              <a:t> de </a:t>
            </a:r>
            <a:r>
              <a:rPr lang="en-US" sz="7058" dirty="0" err="1">
                <a:latin typeface="Segoe UI Semibold"/>
                <a:cs typeface="Segoe UI Semibold"/>
              </a:rPr>
              <a:t>dependencias</a:t>
            </a:r>
            <a:endParaRPr lang="en-US" sz="7007" dirty="0">
              <a:cs typeface="Segoe UI"/>
            </a:endParaRPr>
          </a:p>
        </p:txBody>
      </p:sp>
    </p:spTree>
    <p:extLst>
      <p:ext uri="{BB962C8B-B14F-4D97-AF65-F5344CB8AC3E}">
        <p14:creationId xmlns:p14="http://schemas.microsoft.com/office/powerpoint/2010/main" val="38451414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Experimental</a:t>
            </a:r>
            <a:endParaRPr lang="en-US" sz="7007" dirty="0">
              <a:cs typeface="Segoe UI"/>
            </a:endParaRPr>
          </a:p>
        </p:txBody>
      </p:sp>
    </p:spTree>
    <p:extLst>
      <p:ext uri="{BB962C8B-B14F-4D97-AF65-F5344CB8AC3E}">
        <p14:creationId xmlns:p14="http://schemas.microsoft.com/office/powerpoint/2010/main" val="24191250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69241" y="439367"/>
            <a:ext cx="11655840" cy="899537"/>
          </a:xfrm>
        </p:spPr>
        <p:txBody>
          <a:bodyPr/>
          <a:lstStyle/>
          <a:p>
            <a:r>
              <a:rPr lang="es-ES" dirty="0" err="1">
                <a:solidFill>
                  <a:schemeClr val="tx1">
                    <a:lumMod val="50000"/>
                  </a:schemeClr>
                </a:solidFill>
              </a:rPr>
              <a:t>System.Graphics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69241" y="1621889"/>
            <a:ext cx="11302370" cy="3442866"/>
          </a:xfrm>
        </p:spPr>
        <p:txBody>
          <a:bodyPr/>
          <a:lstStyle/>
          <a:p>
            <a:r>
              <a:rPr lang="es-ES" dirty="0" err="1"/>
              <a:t>System.Graphics</a:t>
            </a:r>
            <a:r>
              <a:rPr lang="es-ES" dirty="0"/>
              <a:t> es una librería experimental de </a:t>
            </a:r>
            <a:r>
              <a:rPr lang="es-ES" b="1" dirty="0"/>
              <a:t>gráficos</a:t>
            </a:r>
            <a:r>
              <a:rPr lang="es-ES" dirty="0"/>
              <a:t> </a:t>
            </a:r>
            <a:r>
              <a:rPr lang="es-ES" dirty="0" err="1"/>
              <a:t>cross-platform</a:t>
            </a:r>
            <a:r>
              <a:rPr lang="es-ES" dirty="0"/>
              <a:t> para iOS, Android, Windows, </a:t>
            </a:r>
            <a:r>
              <a:rPr lang="es-ES" dirty="0" err="1"/>
              <a:t>macOS</a:t>
            </a:r>
            <a:r>
              <a:rPr lang="es-ES" dirty="0"/>
              <a:t>, </a:t>
            </a:r>
            <a:r>
              <a:rPr lang="es-ES" dirty="0" err="1"/>
              <a:t>Tizen</a:t>
            </a:r>
            <a:r>
              <a:rPr lang="es-ES" dirty="0"/>
              <a:t>, Linux y web escrita en C#. Con esta librería se tiene una API común para permitir compartir código de dibujado entre diferentes plataformas.</a:t>
            </a:r>
            <a:endParaRPr lang="en-US" sz="3200" dirty="0">
              <a:solidFill>
                <a:schemeClr val="tx1">
                  <a:lumMod val="50000"/>
                </a:schemeClr>
              </a:solidFill>
            </a:endParaRPr>
          </a:p>
        </p:txBody>
      </p:sp>
      <p:sp>
        <p:nvSpPr>
          <p:cNvPr id="4" name="Rectángulo 3">
            <a:extLst>
              <a:ext uri="{FF2B5EF4-FFF2-40B4-BE49-F238E27FC236}">
                <a16:creationId xmlns:a16="http://schemas.microsoft.com/office/drawing/2014/main" id="{0FCAE95F-3FF5-5F48-BCD7-BB71ED55A20F}"/>
              </a:ext>
            </a:extLst>
          </p:cNvPr>
          <p:cNvSpPr/>
          <p:nvPr/>
        </p:nvSpPr>
        <p:spPr>
          <a:xfrm>
            <a:off x="3617103" y="6049301"/>
            <a:ext cx="4606646"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System.Graphics</a:t>
            </a:r>
            <a:endParaRPr lang="es-ES" dirty="0">
              <a:solidFill>
                <a:schemeClr val="accent5">
                  <a:lumMod val="50000"/>
                </a:schemeClr>
              </a:solidFill>
            </a:endParaRPr>
          </a:p>
        </p:txBody>
      </p:sp>
    </p:spTree>
    <p:extLst>
      <p:ext uri="{BB962C8B-B14F-4D97-AF65-F5344CB8AC3E}">
        <p14:creationId xmlns:p14="http://schemas.microsoft.com/office/powerpoint/2010/main" val="194538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69241" y="439367"/>
            <a:ext cx="11655840" cy="899537"/>
          </a:xfrm>
        </p:spPr>
        <p:txBody>
          <a:bodyPr/>
          <a:lstStyle/>
          <a:p>
            <a:r>
              <a:rPr lang="es-ES" dirty="0" err="1">
                <a:solidFill>
                  <a:schemeClr val="tx1">
                    <a:lumMod val="50000"/>
                  </a:schemeClr>
                </a:solidFill>
              </a:rPr>
              <a:t>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69241" y="1621889"/>
            <a:ext cx="8510617" cy="4567404"/>
          </a:xfrm>
        </p:spPr>
        <p:txBody>
          <a:bodyPr/>
          <a:lstStyle/>
          <a:p>
            <a:pPr marL="457200" indent="-457200">
              <a:buFont typeface="Arial" panose="020B0604020202020204" pitchFamily="34" charset="0"/>
              <a:buChar char="•"/>
            </a:pPr>
            <a:r>
              <a:rPr lang="es-ES" sz="3200" b="1" dirty="0" err="1">
                <a:solidFill>
                  <a:schemeClr val="tx1">
                    <a:lumMod val="50000"/>
                  </a:schemeClr>
                </a:solidFill>
              </a:rPr>
              <a:t>GraphicsControls</a:t>
            </a:r>
            <a:r>
              <a:rPr lang="es-ES" sz="3200" dirty="0">
                <a:solidFill>
                  <a:schemeClr val="tx1">
                    <a:lumMod val="50000"/>
                  </a:schemeClr>
                </a:solidFill>
              </a:rPr>
              <a:t> es una librería experimental que ofrece controles dibujados permitiendo elegir entre </a:t>
            </a:r>
            <a:r>
              <a:rPr lang="es-ES" sz="3200" b="1" dirty="0" err="1">
                <a:solidFill>
                  <a:schemeClr val="tx1">
                    <a:lumMod val="50000"/>
                  </a:schemeClr>
                </a:solidFill>
              </a:rPr>
              <a:t>Cupertino</a:t>
            </a:r>
            <a:r>
              <a:rPr lang="es-ES" sz="3200" b="1" dirty="0">
                <a:solidFill>
                  <a:schemeClr val="tx1">
                    <a:lumMod val="50000"/>
                  </a:schemeClr>
                </a:solidFill>
              </a:rPr>
              <a:t>, </a:t>
            </a:r>
            <a:r>
              <a:rPr lang="es-ES" sz="3200" b="1" dirty="0" err="1">
                <a:solidFill>
                  <a:schemeClr val="tx1">
                    <a:lumMod val="50000"/>
                  </a:schemeClr>
                </a:solidFill>
              </a:rPr>
              <a:t>Fluent</a:t>
            </a:r>
            <a:r>
              <a:rPr lang="es-ES" sz="3200" b="1" dirty="0">
                <a:solidFill>
                  <a:schemeClr val="tx1">
                    <a:lumMod val="50000"/>
                  </a:schemeClr>
                </a:solidFill>
              </a:rPr>
              <a:t> y Material</a:t>
            </a:r>
            <a:r>
              <a:rPr lang="es-ES" sz="3200" dirty="0">
                <a:solidFill>
                  <a:schemeClr val="tx1">
                    <a:lumMod val="50000"/>
                  </a:schemeClr>
                </a:solidFill>
              </a:rPr>
              <a:t>.</a:t>
            </a:r>
          </a:p>
          <a:p>
            <a:pPr marL="457200" indent="-457200">
              <a:buFont typeface="Arial" panose="020B0604020202020204" pitchFamily="34" charset="0"/>
              <a:buChar char="•"/>
            </a:pPr>
            <a:endParaRPr lang="es-ES" sz="3200" dirty="0">
              <a:solidFill>
                <a:schemeClr val="tx1">
                  <a:lumMod val="50000"/>
                </a:schemeClr>
              </a:solidFill>
            </a:endParaRPr>
          </a:p>
          <a:p>
            <a:pPr marL="457200" indent="-457200">
              <a:buFont typeface="Arial" panose="020B0604020202020204" pitchFamily="34" charset="0"/>
              <a:buChar char="•"/>
            </a:pPr>
            <a:r>
              <a:rPr lang="es-ES" sz="3200" dirty="0">
                <a:solidFill>
                  <a:schemeClr val="tx1">
                    <a:lumMod val="50000"/>
                  </a:schemeClr>
                </a:solidFill>
              </a:rPr>
              <a:t>Ofrece los controles disponibles en </a:t>
            </a:r>
            <a:r>
              <a:rPr lang="es-ES" sz="3200" dirty="0" err="1">
                <a:solidFill>
                  <a:schemeClr val="tx1">
                    <a:lumMod val="50000"/>
                  </a:schemeClr>
                </a:solidFill>
              </a:rPr>
              <a:t>Xamarin.Forms</a:t>
            </a:r>
            <a:r>
              <a:rPr lang="es-ES" sz="3200" dirty="0">
                <a:solidFill>
                  <a:schemeClr val="tx1">
                    <a:lumMod val="50000"/>
                  </a:schemeClr>
                </a:solidFill>
              </a:rPr>
              <a:t> Visual.</a:t>
            </a:r>
          </a:p>
          <a:p>
            <a:pPr marL="457200" indent="-457200">
              <a:buFont typeface="Arial" panose="020B0604020202020204" pitchFamily="34" charset="0"/>
              <a:buChar char="•"/>
            </a:pPr>
            <a:endParaRPr lang="es-ES" sz="3200" dirty="0">
              <a:solidFill>
                <a:schemeClr val="tx1">
                  <a:lumMod val="50000"/>
                </a:schemeClr>
              </a:solidFill>
            </a:endParaRPr>
          </a:p>
          <a:p>
            <a:pPr marL="457200" indent="-457200">
              <a:buFont typeface="Arial" panose="020B0604020202020204" pitchFamily="34" charset="0"/>
              <a:buChar char="•"/>
            </a:pPr>
            <a:r>
              <a:rPr lang="es-ES" sz="3200" dirty="0">
                <a:solidFill>
                  <a:schemeClr val="tx1">
                    <a:lumMod val="50000"/>
                  </a:schemeClr>
                </a:solidFill>
              </a:rPr>
              <a:t>Soporte a accesibilidad, RTL, cambios de tema, etc.</a:t>
            </a:r>
            <a:endParaRPr lang="en-US" sz="3200" dirty="0">
              <a:solidFill>
                <a:schemeClr val="tx1">
                  <a:lumMod val="50000"/>
                </a:schemeClr>
              </a:solidFill>
            </a:endParaRPr>
          </a:p>
        </p:txBody>
      </p:sp>
      <p:pic>
        <p:nvPicPr>
          <p:cNvPr id="1026" name="Picture 2">
            <a:extLst>
              <a:ext uri="{FF2B5EF4-FFF2-40B4-BE49-F238E27FC236}">
                <a16:creationId xmlns:a16="http://schemas.microsoft.com/office/drawing/2014/main" id="{8BA783AF-4A06-4B44-BCB3-480B7B072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398" y="600609"/>
            <a:ext cx="2794000" cy="6045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7261D3A3-608F-9C45-A123-AA433574DA8D}"/>
              </a:ext>
            </a:extLst>
          </p:cNvPr>
          <p:cNvSpPr/>
          <p:nvPr/>
        </p:nvSpPr>
        <p:spPr>
          <a:xfrm>
            <a:off x="3202213" y="6189293"/>
            <a:ext cx="4684488" cy="369332"/>
          </a:xfrm>
          <a:prstGeom prst="rect">
            <a:avLst/>
          </a:prstGeom>
        </p:spPr>
        <p:txBody>
          <a:bodyPr wrap="none">
            <a:spAutoFit/>
          </a:bodyPr>
          <a:lstStyle/>
          <a:p>
            <a:r>
              <a:rPr lang="es-ES" dirty="0">
                <a:solidFill>
                  <a:schemeClr val="accent5">
                    <a:lumMod val="50000"/>
                  </a:schemeClr>
                </a:solidFill>
              </a:rPr>
              <a:t>https://</a:t>
            </a:r>
            <a:r>
              <a:rPr lang="es-ES" dirty="0" err="1">
                <a:solidFill>
                  <a:schemeClr val="accent5">
                    <a:lumMod val="50000"/>
                  </a:schemeClr>
                </a:solidFill>
              </a:rPr>
              <a:t>github.com</a:t>
            </a:r>
            <a:r>
              <a:rPr lang="es-ES" dirty="0">
                <a:solidFill>
                  <a:schemeClr val="accent5">
                    <a:lumMod val="50000"/>
                  </a:schemeClr>
                </a:solidFill>
              </a:rPr>
              <a:t>/</a:t>
            </a:r>
            <a:r>
              <a:rPr lang="es-ES" dirty="0" err="1">
                <a:solidFill>
                  <a:schemeClr val="accent5">
                    <a:lumMod val="50000"/>
                  </a:schemeClr>
                </a:solidFill>
              </a:rPr>
              <a:t>dotnet</a:t>
            </a:r>
            <a:r>
              <a:rPr lang="es-ES" dirty="0">
                <a:solidFill>
                  <a:schemeClr val="accent5">
                    <a:lumMod val="50000"/>
                  </a:schemeClr>
                </a:solidFill>
              </a:rPr>
              <a:t>/</a:t>
            </a:r>
            <a:r>
              <a:rPr lang="es-ES" dirty="0" err="1">
                <a:solidFill>
                  <a:schemeClr val="accent5">
                    <a:lumMod val="50000"/>
                  </a:schemeClr>
                </a:solidFill>
              </a:rPr>
              <a:t>GraphicsControls</a:t>
            </a:r>
            <a:endParaRPr lang="es-ES" dirty="0">
              <a:solidFill>
                <a:schemeClr val="accent5">
                  <a:lumMod val="50000"/>
                </a:schemeClr>
              </a:solidFill>
            </a:endParaRPr>
          </a:p>
        </p:txBody>
      </p:sp>
    </p:spTree>
    <p:extLst>
      <p:ext uri="{BB962C8B-B14F-4D97-AF65-F5344CB8AC3E}">
        <p14:creationId xmlns:p14="http://schemas.microsoft.com/office/powerpoint/2010/main" val="296692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588263" y="497541"/>
            <a:ext cx="11018520" cy="1107996"/>
          </a:xfrm>
        </p:spPr>
        <p:txBody>
          <a:bodyPr/>
          <a:lstStyle/>
          <a:p>
            <a:r>
              <a:rPr lang="es-ES" dirty="0"/>
              <a:t>Visual</a:t>
            </a:r>
            <a:br>
              <a:rPr lang="es-ES" dirty="0"/>
            </a:br>
            <a:endParaRPr lang="es-ES" dirty="0"/>
          </a:p>
        </p:txBody>
      </p:sp>
      <p:sp>
        <p:nvSpPr>
          <p:cNvPr id="6" name="Text Placeholder 2">
            <a:extLst>
              <a:ext uri="{FF2B5EF4-FFF2-40B4-BE49-F238E27FC236}">
                <a16:creationId xmlns:a16="http://schemas.microsoft.com/office/drawing/2014/main" id="{F63287F2-0D15-DA41-B804-CEAC410489E6}"/>
              </a:ext>
            </a:extLst>
          </p:cNvPr>
          <p:cNvSpPr txBox="1">
            <a:spLocks/>
          </p:cNvSpPr>
          <p:nvPr/>
        </p:nvSpPr>
        <p:spPr>
          <a:xfrm>
            <a:off x="269241" y="1621889"/>
            <a:ext cx="11337542" cy="456740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s-ES" sz="3200" dirty="0">
                <a:solidFill>
                  <a:schemeClr val="tx1">
                    <a:lumMod val="50000"/>
                  </a:schemeClr>
                </a:solidFill>
              </a:rPr>
              <a:t>Estamos validando con empresas y clientes de </a:t>
            </a:r>
            <a:r>
              <a:rPr lang="es-ES" sz="3200" dirty="0" err="1">
                <a:solidFill>
                  <a:schemeClr val="tx1">
                    <a:lumMod val="50000"/>
                  </a:schemeClr>
                </a:solidFill>
              </a:rPr>
              <a:t>Xamarin.Forms</a:t>
            </a:r>
            <a:r>
              <a:rPr lang="es-ES" sz="3200" dirty="0">
                <a:solidFill>
                  <a:schemeClr val="tx1">
                    <a:lumMod val="50000"/>
                  </a:schemeClr>
                </a:solidFill>
              </a:rPr>
              <a:t> el concepto de dibujado. </a:t>
            </a:r>
          </a:p>
          <a:p>
            <a:pPr marL="0" indent="0">
              <a:buNone/>
            </a:pPr>
            <a:endParaRPr lang="es-ES" sz="3200" dirty="0">
              <a:solidFill>
                <a:schemeClr val="tx1">
                  <a:lumMod val="50000"/>
                </a:schemeClr>
              </a:solidFill>
            </a:endParaRPr>
          </a:p>
          <a:p>
            <a:pPr marL="0" indent="0">
              <a:buNone/>
            </a:pPr>
            <a:r>
              <a:rPr lang="es-ES" sz="3200" dirty="0">
                <a:solidFill>
                  <a:schemeClr val="tx1">
                    <a:lumMod val="50000"/>
                  </a:schemeClr>
                </a:solidFill>
              </a:rPr>
              <a:t>En caso de pasar de la fase experimental, la idea es reemplazar los </a:t>
            </a:r>
            <a:r>
              <a:rPr lang="es-ES" sz="3200" dirty="0" err="1">
                <a:solidFill>
                  <a:schemeClr val="tx1">
                    <a:lumMod val="50000"/>
                  </a:schemeClr>
                </a:solidFill>
              </a:rPr>
              <a:t>Renderers</a:t>
            </a:r>
            <a:r>
              <a:rPr lang="es-ES" sz="3200" dirty="0">
                <a:solidFill>
                  <a:schemeClr val="tx1">
                    <a:lumMod val="50000"/>
                  </a:schemeClr>
                </a:solidFill>
              </a:rPr>
              <a:t> de Visual Material por </a:t>
            </a:r>
            <a:r>
              <a:rPr lang="es-ES" sz="3200" dirty="0" err="1">
                <a:solidFill>
                  <a:schemeClr val="tx1">
                    <a:lumMod val="50000"/>
                  </a:schemeClr>
                </a:solidFill>
              </a:rPr>
              <a:t>Handlers</a:t>
            </a:r>
            <a:r>
              <a:rPr lang="es-ES" sz="3200" dirty="0">
                <a:solidFill>
                  <a:schemeClr val="tx1">
                    <a:lumMod val="50000"/>
                  </a:schemeClr>
                </a:solidFill>
              </a:rPr>
              <a:t> con controles dibujados. Esto permitirá tener controles exactamente con el mismo </a:t>
            </a:r>
            <a:r>
              <a:rPr lang="es-ES" sz="3200" dirty="0" err="1">
                <a:solidFill>
                  <a:schemeClr val="tx1">
                    <a:lumMod val="50000"/>
                  </a:schemeClr>
                </a:solidFill>
              </a:rPr>
              <a:t>renderizado</a:t>
            </a:r>
            <a:r>
              <a:rPr lang="es-ES" sz="3200" dirty="0">
                <a:solidFill>
                  <a:schemeClr val="tx1">
                    <a:lumMod val="50000"/>
                  </a:schemeClr>
                </a:solidFill>
              </a:rPr>
              <a:t> pixel-</a:t>
            </a:r>
            <a:r>
              <a:rPr lang="es-ES" sz="3200" dirty="0" err="1">
                <a:solidFill>
                  <a:schemeClr val="tx1">
                    <a:lumMod val="50000"/>
                  </a:schemeClr>
                </a:solidFill>
              </a:rPr>
              <a:t>perfect</a:t>
            </a:r>
            <a:r>
              <a:rPr lang="es-ES" sz="3200" dirty="0">
                <a:solidFill>
                  <a:schemeClr val="tx1">
                    <a:lumMod val="50000"/>
                  </a:schemeClr>
                </a:solidFill>
              </a:rPr>
              <a:t> en todas las plataformas, con alto rendimiento y fáciles de extender.</a:t>
            </a:r>
            <a:endParaRPr lang="en-US" sz="3200" dirty="0">
              <a:solidFill>
                <a:schemeClr val="tx1">
                  <a:lumMod val="50000"/>
                </a:schemeClr>
              </a:solidFill>
            </a:endParaRPr>
          </a:p>
        </p:txBody>
      </p:sp>
    </p:spTree>
    <p:extLst>
      <p:ext uri="{BB962C8B-B14F-4D97-AF65-F5344CB8AC3E}">
        <p14:creationId xmlns:p14="http://schemas.microsoft.com/office/powerpoint/2010/main" val="123539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DEMO: </a:t>
            </a:r>
            <a:r>
              <a:rPr lang="en-US" sz="7058" dirty="0" err="1">
                <a:latin typeface="Segoe UI Semibold"/>
                <a:cs typeface="Segoe UI Semibold"/>
              </a:rPr>
              <a:t>Controles</a:t>
            </a:r>
            <a:r>
              <a:rPr lang="en-US" sz="7058" dirty="0">
                <a:latin typeface="Segoe UI Semibold"/>
                <a:cs typeface="Segoe UI Semibold"/>
              </a:rPr>
              <a:t> </a:t>
            </a:r>
            <a:r>
              <a:rPr lang="en-US" sz="7058" dirty="0" err="1">
                <a:latin typeface="Segoe UI Semibold"/>
                <a:cs typeface="Segoe UI Semibold"/>
              </a:rPr>
              <a:t>dibujados</a:t>
            </a:r>
            <a:endParaRPr lang="en-US" sz="7007" dirty="0">
              <a:cs typeface="Segoe UI"/>
            </a:endParaRPr>
          </a:p>
        </p:txBody>
      </p:sp>
    </p:spTree>
    <p:extLst>
      <p:ext uri="{BB962C8B-B14F-4D97-AF65-F5344CB8AC3E}">
        <p14:creationId xmlns:p14="http://schemas.microsoft.com/office/powerpoint/2010/main" val="26564328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Más </a:t>
            </a:r>
            <a:r>
              <a:rPr lang="en-US" dirty="0" err="1"/>
              <a:t>cambios</a:t>
            </a:r>
            <a:endParaRPr lang="en-US" dirty="0"/>
          </a:p>
        </p:txBody>
      </p:sp>
      <p:sp>
        <p:nvSpPr>
          <p:cNvPr id="5" name="TextBox 7">
            <a:extLst>
              <a:ext uri="{FF2B5EF4-FFF2-40B4-BE49-F238E27FC236}">
                <a16:creationId xmlns:a16="http://schemas.microsoft.com/office/drawing/2014/main" id="{D1D048A4-8EF0-1746-8963-DEB6899E155B}"/>
              </a:ext>
            </a:extLst>
          </p:cNvPr>
          <p:cNvSpPr txBox="1"/>
          <p:nvPr/>
        </p:nvSpPr>
        <p:spPr>
          <a:xfrm>
            <a:off x="588263" y="1381703"/>
            <a:ext cx="11136796" cy="3816429"/>
          </a:xfrm>
          <a:prstGeom prst="rect">
            <a:avLst/>
          </a:prstGeom>
          <a:noFill/>
        </p:spPr>
        <p:txBody>
          <a:bodyPr wrap="square">
            <a:spAutoFit/>
          </a:bodyPr>
          <a:lstStyle/>
          <a:p>
            <a:pPr marL="342900" indent="-342900">
              <a:buFont typeface="Arial" panose="020B0604020202020204" pitchFamily="34" charset="0"/>
              <a:buChar char="•"/>
            </a:pPr>
            <a:r>
              <a:rPr lang="es-ES" sz="3200" dirty="0"/>
              <a:t>Proyecto único.</a:t>
            </a:r>
          </a:p>
          <a:p>
            <a:pPr marL="342900" indent="-342900">
              <a:buFont typeface="Arial" panose="020B0604020202020204" pitchFamily="34" charset="0"/>
              <a:buChar char="•"/>
            </a:pPr>
            <a:r>
              <a:rPr lang="es-ES" sz="3200" dirty="0"/>
              <a:t>.NET 6.</a:t>
            </a:r>
          </a:p>
          <a:p>
            <a:pPr marL="342900" indent="-342900">
              <a:buFont typeface="Arial" panose="020B0604020202020204" pitchFamily="34" charset="0"/>
              <a:buChar char="•"/>
            </a:pPr>
            <a:r>
              <a:rPr lang="es-ES" sz="3200" dirty="0"/>
              <a:t>C# Hot </a:t>
            </a:r>
            <a:r>
              <a:rPr lang="es-ES" sz="3200" dirty="0" err="1"/>
              <a:t>Reload</a:t>
            </a:r>
            <a:r>
              <a:rPr lang="es-ES" sz="3200" dirty="0"/>
              <a:t>.</a:t>
            </a:r>
          </a:p>
          <a:p>
            <a:pPr marL="342900" indent="-342900">
              <a:buFont typeface="Arial" panose="020B0604020202020204" pitchFamily="34" charset="0"/>
              <a:buChar char="•"/>
            </a:pPr>
            <a:r>
              <a:rPr lang="es-ES" sz="3200" dirty="0"/>
              <a:t>Shell </a:t>
            </a:r>
            <a:r>
              <a:rPr lang="es-ES" sz="3200" dirty="0" err="1"/>
              <a:t>vNext</a:t>
            </a:r>
            <a:r>
              <a:rPr lang="es-ES" sz="3200" dirty="0"/>
              <a:t>.</a:t>
            </a:r>
          </a:p>
          <a:p>
            <a:pPr marL="342900" indent="-342900">
              <a:buFont typeface="Arial" panose="020B0604020202020204" pitchFamily="34" charset="0"/>
              <a:buChar char="•"/>
            </a:pPr>
            <a:r>
              <a:rPr lang="es-ES" sz="3200" dirty="0"/>
              <a:t>Nuevos </a:t>
            </a:r>
            <a:r>
              <a:rPr lang="es-ES" sz="3200" dirty="0" err="1"/>
              <a:t>Layouts</a:t>
            </a:r>
            <a:r>
              <a:rPr lang="es-ES" sz="3200" dirty="0"/>
              <a:t>.</a:t>
            </a:r>
          </a:p>
          <a:p>
            <a:pPr marL="342900" indent="-342900">
              <a:buFont typeface="Arial" panose="020B0604020202020204" pitchFamily="34" charset="0"/>
              <a:buChar char="•"/>
            </a:pPr>
            <a:r>
              <a:rPr lang="es-ES" sz="3200" dirty="0" err="1"/>
              <a:t>Xamarin</a:t>
            </a:r>
            <a:r>
              <a:rPr lang="es-ES" sz="3200" dirty="0"/>
              <a:t> Essentials para a integrarse con .NET MAUI.</a:t>
            </a:r>
          </a:p>
          <a:p>
            <a:pPr marL="342900" indent="-342900">
              <a:buFont typeface="Arial" panose="020B0604020202020204" pitchFamily="34" charset="0"/>
              <a:buChar char="•"/>
            </a:pPr>
            <a:r>
              <a:rPr lang="es-ES" sz="3200" dirty="0"/>
              <a:t>¡Y más!</a:t>
            </a:r>
          </a:p>
          <a:p>
            <a:endParaRPr lang="en-US" sz="1800" b="1" dirty="0"/>
          </a:p>
        </p:txBody>
      </p:sp>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4381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fontScale="90000"/>
          </a:bodyPr>
          <a:lstStyle/>
          <a:p>
            <a:r>
              <a:rPr lang="en-US" sz="7058" dirty="0" err="1">
                <a:latin typeface="Segoe UI Semibold"/>
                <a:cs typeface="Segoe UI Semibold"/>
              </a:rPr>
              <a:t>Experiencia</a:t>
            </a:r>
            <a:r>
              <a:rPr lang="en-US" sz="7058" dirty="0">
                <a:latin typeface="Segoe UI Semibold"/>
                <a:cs typeface="Segoe UI Semibold"/>
              </a:rPr>
              <a:t> de Desarrollo con .NET MAUI</a:t>
            </a:r>
            <a:endParaRPr lang="en-US" sz="7007" dirty="0">
              <a:cs typeface="Segoe UI"/>
            </a:endParaRPr>
          </a:p>
        </p:txBody>
      </p:sp>
    </p:spTree>
    <p:extLst>
      <p:ext uri="{BB962C8B-B14F-4D97-AF65-F5344CB8AC3E}">
        <p14:creationId xmlns:p14="http://schemas.microsoft.com/office/powerpoint/2010/main" val="13340969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745367"/>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2">
            <a:extLst>
              <a:ext uri="{FF2B5EF4-FFF2-40B4-BE49-F238E27FC236}">
                <a16:creationId xmlns:a16="http://schemas.microsoft.com/office/drawing/2014/main" id="{25642297-520B-45E2-BBD9-123FE492C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288" y="2479786"/>
            <a:ext cx="2808167" cy="1888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graphical user interface, application&#10;&#10;Description automatically generated">
            <a:extLst>
              <a:ext uri="{FF2B5EF4-FFF2-40B4-BE49-F238E27FC236}">
                <a16:creationId xmlns:a16="http://schemas.microsoft.com/office/drawing/2014/main" id="{964CAB7F-8A9F-2146-B1F9-2DD5585E1151}"/>
              </a:ext>
            </a:extLst>
          </p:cNvPr>
          <p:cNvPicPr>
            <a:picLocks noChangeAspect="1"/>
          </p:cNvPicPr>
          <p:nvPr/>
        </p:nvPicPr>
        <p:blipFill>
          <a:blip r:embed="rId3"/>
          <a:stretch>
            <a:fillRect/>
          </a:stretch>
        </p:blipFill>
        <p:spPr>
          <a:xfrm>
            <a:off x="6636744" y="0"/>
            <a:ext cx="3787254" cy="6858000"/>
          </a:xfrm>
          <a:prstGeom prst="rect">
            <a:avLst/>
          </a:prstGeom>
        </p:spPr>
      </p:pic>
    </p:spTree>
    <p:extLst>
      <p:ext uri="{BB962C8B-B14F-4D97-AF65-F5344CB8AC3E}">
        <p14:creationId xmlns:p14="http://schemas.microsoft.com/office/powerpoint/2010/main" val="187683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a:t>
            </a:r>
            <a:r>
              <a:rPr lang="en-US" sz="7058" dirty="0" err="1">
                <a:latin typeface="Segoe UI Semibold"/>
                <a:cs typeface="Segoe UI Semibold"/>
              </a:rPr>
              <a:t>Qué</a:t>
            </a:r>
            <a:r>
              <a:rPr lang="en-US" sz="7058" dirty="0">
                <a:latin typeface="Segoe UI Semibold"/>
                <a:cs typeface="Segoe UI Semibold"/>
              </a:rPr>
              <a:t> es .NET MAUI?</a:t>
            </a:r>
            <a:endParaRPr lang="en-US" sz="7007" dirty="0">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8900" y="2889361"/>
            <a:ext cx="3515376" cy="3529002"/>
          </a:xfrm>
          <a:prstGeom prst="rect">
            <a:avLst/>
          </a:prstGeom>
        </p:spPr>
      </p:pic>
    </p:spTree>
    <p:extLst>
      <p:ext uri="{BB962C8B-B14F-4D97-AF65-F5344CB8AC3E}">
        <p14:creationId xmlns:p14="http://schemas.microsoft.com/office/powerpoint/2010/main" val="206870361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3388941"/>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a:t>Multi-Targeting</a:t>
            </a:r>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a:p>
            <a:pPr>
              <a:lnSpc>
                <a:spcPct val="150000"/>
              </a:lnSpc>
            </a:pP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BD40F585-1A63-49D2-81D7-C94BC81C8651}"/>
              </a:ext>
            </a:extLst>
          </p:cNvPr>
          <p:cNvPicPr>
            <a:picLocks noChangeAspect="1"/>
          </p:cNvPicPr>
          <p:nvPr/>
        </p:nvPicPr>
        <p:blipFill>
          <a:blip r:embed="rId3"/>
          <a:stretch>
            <a:fillRect/>
          </a:stretch>
        </p:blipFill>
        <p:spPr>
          <a:xfrm>
            <a:off x="6559758" y="1966429"/>
            <a:ext cx="3560849" cy="3336077"/>
          </a:xfrm>
          <a:prstGeom prst="rect">
            <a:avLst/>
          </a:prstGeom>
        </p:spPr>
      </p:pic>
    </p:spTree>
    <p:extLst>
      <p:ext uri="{BB962C8B-B14F-4D97-AF65-F5344CB8AC3E}">
        <p14:creationId xmlns:p14="http://schemas.microsoft.com/office/powerpoint/2010/main" val="373397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745367"/>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a:extLst>
              <a:ext uri="{FF2B5EF4-FFF2-40B4-BE49-F238E27FC236}">
                <a16:creationId xmlns:a16="http://schemas.microsoft.com/office/drawing/2014/main" id="{F69CA9D6-F501-41D5-9A51-515864B98723}"/>
              </a:ext>
            </a:extLst>
          </p:cNvPr>
          <p:cNvPicPr>
            <a:picLocks noChangeAspect="1"/>
          </p:cNvPicPr>
          <p:nvPr/>
        </p:nvPicPr>
        <p:blipFill>
          <a:blip r:embed="rId2"/>
          <a:stretch>
            <a:fillRect/>
          </a:stretch>
        </p:blipFill>
        <p:spPr>
          <a:xfrm>
            <a:off x="6905593" y="1852129"/>
            <a:ext cx="2727389" cy="3336077"/>
          </a:xfrm>
          <a:prstGeom prst="rect">
            <a:avLst/>
          </a:prstGeom>
        </p:spPr>
      </p:pic>
    </p:spTree>
    <p:extLst>
      <p:ext uri="{BB962C8B-B14F-4D97-AF65-F5344CB8AC3E}">
        <p14:creationId xmlns:p14="http://schemas.microsoft.com/office/powerpoint/2010/main" val="356649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Proyecto </a:t>
            </a:r>
            <a:r>
              <a:rPr lang="en-US" dirty="0" err="1"/>
              <a:t>único</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745367"/>
          </a:xfrm>
        </p:spPr>
        <p:txBody>
          <a:bodyPr/>
          <a:lstStyle/>
          <a:p>
            <a:pPr>
              <a:lnSpc>
                <a:spcPct val="150000"/>
              </a:lnSpc>
            </a:pPr>
            <a:r>
              <a:rPr lang="en-US" dirty="0"/>
              <a:t>La idea es </a:t>
            </a:r>
            <a:r>
              <a:rPr lang="en-US" dirty="0" err="1"/>
              <a:t>mejorar</a:t>
            </a:r>
            <a:r>
              <a:rPr lang="en-US" dirty="0"/>
              <a:t> la </a:t>
            </a:r>
            <a:r>
              <a:rPr lang="en-US" dirty="0" err="1"/>
              <a:t>experiencia</a:t>
            </a:r>
            <a:r>
              <a:rPr lang="en-US" dirty="0"/>
              <a:t> </a:t>
            </a:r>
            <a:r>
              <a:rPr lang="en-US" dirty="0" err="1"/>
              <a:t>reduciendo</a:t>
            </a:r>
            <a:r>
              <a:rPr lang="en-US" dirty="0"/>
              <a:t> </a:t>
            </a:r>
            <a:r>
              <a:rPr lang="en-US" dirty="0" err="1"/>
              <a:t>varios</a:t>
            </a:r>
            <a:r>
              <a:rPr lang="en-US" dirty="0"/>
              <a:t> puntos de </a:t>
            </a:r>
            <a:r>
              <a:rPr lang="en-US" dirty="0" err="1"/>
              <a:t>fricción</a:t>
            </a:r>
            <a:r>
              <a:rPr lang="en-US" dirty="0"/>
              <a:t> </a:t>
            </a:r>
            <a:r>
              <a:rPr lang="en-US" dirty="0" err="1"/>
              <a:t>cuando</a:t>
            </a:r>
            <a:r>
              <a:rPr lang="en-US" dirty="0"/>
              <a:t> se </a:t>
            </a:r>
            <a:r>
              <a:rPr lang="en-US" dirty="0" err="1"/>
              <a:t>desarrolla</a:t>
            </a:r>
            <a:r>
              <a:rPr lang="en-US" dirty="0"/>
              <a:t> una App con multiples </a:t>
            </a:r>
            <a:r>
              <a:rPr lang="en-US" dirty="0" err="1"/>
              <a:t>plataformas</a:t>
            </a:r>
            <a:r>
              <a:rPr lang="en-US" dirty="0"/>
              <a:t>.</a:t>
            </a:r>
          </a:p>
          <a:p>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Imagen 5" descr="Interfaz de usuario gráfica, Aplicación, Word&#10;&#10;Descripción generada automáticamente">
            <a:extLst>
              <a:ext uri="{FF2B5EF4-FFF2-40B4-BE49-F238E27FC236}">
                <a16:creationId xmlns:a16="http://schemas.microsoft.com/office/drawing/2014/main" id="{D181A334-333F-8D48-9438-B46DFBF1560D}"/>
              </a:ext>
            </a:extLst>
          </p:cNvPr>
          <p:cNvPicPr>
            <a:picLocks noChangeAspect="1"/>
          </p:cNvPicPr>
          <p:nvPr/>
        </p:nvPicPr>
        <p:blipFill>
          <a:blip r:embed="rId2"/>
          <a:stretch>
            <a:fillRect/>
          </a:stretch>
        </p:blipFill>
        <p:spPr>
          <a:xfrm>
            <a:off x="5599689" y="1297760"/>
            <a:ext cx="6029634" cy="4545679"/>
          </a:xfrm>
          <a:prstGeom prst="rect">
            <a:avLst/>
          </a:prstGeom>
        </p:spPr>
      </p:pic>
    </p:spTree>
    <p:extLst>
      <p:ext uri="{BB962C8B-B14F-4D97-AF65-F5344CB8AC3E}">
        <p14:creationId xmlns:p14="http://schemas.microsoft.com/office/powerpoint/2010/main" val="532698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Hot Reload</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2179058"/>
          </a:xfrm>
        </p:spPr>
        <p:txBody>
          <a:bodyPr/>
          <a:lstStyle/>
          <a:p>
            <a:pPr>
              <a:lnSpc>
                <a:spcPct val="150000"/>
              </a:lnSpc>
            </a:pPr>
            <a:r>
              <a:rPr lang="en-US" dirty="0" err="1"/>
              <a:t>Itera</a:t>
            </a:r>
            <a:r>
              <a:rPr lang="en-US" dirty="0"/>
              <a:t> en </a:t>
            </a:r>
            <a:r>
              <a:rPr lang="en-US" dirty="0" err="1"/>
              <a:t>cambios</a:t>
            </a:r>
            <a:r>
              <a:rPr lang="en-US" dirty="0"/>
              <a:t> en </a:t>
            </a:r>
            <a:r>
              <a:rPr lang="en-US" dirty="0" err="1"/>
              <a:t>tu</a:t>
            </a:r>
            <a:r>
              <a:rPr lang="en-US" dirty="0"/>
              <a:t> App, sin </a:t>
            </a:r>
            <a:r>
              <a:rPr lang="en-US" dirty="0" err="1"/>
              <a:t>recompilar</a:t>
            </a:r>
            <a:r>
              <a:rPr lang="en-US" dirty="0"/>
              <a:t>.</a:t>
            </a:r>
          </a:p>
          <a:p>
            <a:endParaRPr lang="en-US" dirty="0"/>
          </a:p>
          <a:p>
            <a:pPr marL="285750" indent="-285750">
              <a:buFont typeface="Arial" panose="020B0604020202020204" pitchFamily="34" charset="0"/>
              <a:buChar char="•"/>
            </a:pPr>
            <a:r>
              <a:rPr lang="en-US" dirty="0"/>
              <a:t>Android, iOS, macOS, y Windows</a:t>
            </a:r>
          </a:p>
          <a:p>
            <a:pPr marL="285750" indent="-285750">
              <a:buFont typeface="Arial" panose="020B0604020202020204" pitchFamily="34" charset="0"/>
              <a:buChar char="•"/>
            </a:pPr>
            <a:r>
              <a:rPr lang="en-US" dirty="0"/>
              <a:t>XAML y C#</a:t>
            </a:r>
          </a:p>
          <a:p>
            <a:pPr marL="285750" indent="-285750">
              <a:buFont typeface="Arial" panose="020B0604020202020204" pitchFamily="34" charset="0"/>
              <a:buChar char="•"/>
            </a:pPr>
            <a:r>
              <a:rPr lang="en-US" dirty="0"/>
              <a:t>State retention</a:t>
            </a:r>
          </a:p>
          <a:p>
            <a:pPr marL="285750" indent="-285750">
              <a:buFont typeface="Arial" panose="020B0604020202020204" pitchFamily="34" charset="0"/>
              <a:buChar char="•"/>
            </a:pPr>
            <a:r>
              <a:rPr lang="en-US" dirty="0"/>
              <a:t>Multi-devices</a:t>
            </a:r>
          </a:p>
          <a:p>
            <a:pPr marL="285750" indent="-285750">
              <a:buFont typeface="Arial" panose="020B0604020202020204" pitchFamily="34" charset="0"/>
              <a:buChar char="•"/>
            </a:pPr>
            <a:r>
              <a:rPr lang="en-US" dirty="0"/>
              <a:t>No se require al debugger</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2052" name="Picture 4" descr="XAML Hot Reload Setup">
            <a:extLst>
              <a:ext uri="{FF2B5EF4-FFF2-40B4-BE49-F238E27FC236}">
                <a16:creationId xmlns:a16="http://schemas.microsoft.com/office/drawing/2014/main" id="{78DFDE7C-ED2F-C445-9B2B-64920C81FA58}"/>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7438" r="-743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64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Hot Restart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3932237" cy="1366528"/>
          </a:xfrm>
        </p:spPr>
        <p:txBody>
          <a:bodyPr/>
          <a:lstStyle/>
          <a:p>
            <a:pPr>
              <a:lnSpc>
                <a:spcPct val="150000"/>
              </a:lnSpc>
            </a:pPr>
            <a:r>
              <a:rPr lang="en-US" dirty="0"/>
              <a:t>Extender la </a:t>
            </a:r>
            <a:r>
              <a:rPr lang="en-US" dirty="0" err="1"/>
              <a:t>experiencia</a:t>
            </a:r>
            <a:r>
              <a:rPr lang="en-US" dirty="0"/>
              <a:t> de Hot Restart.</a:t>
            </a:r>
          </a:p>
          <a:p>
            <a:endParaRPr lang="en-US" dirty="0"/>
          </a:p>
          <a:p>
            <a:pPr marL="285750" indent="-285750">
              <a:buFont typeface="Arial" panose="020B0604020202020204" pitchFamily="34" charset="0"/>
              <a:buChar char="•"/>
            </a:pPr>
            <a:r>
              <a:rPr lang="en-US" dirty="0"/>
              <a:t>iOS </a:t>
            </a:r>
            <a:r>
              <a:rPr lang="en-US" dirty="0" err="1"/>
              <a:t>desde</a:t>
            </a:r>
            <a:r>
              <a:rPr lang="en-US" dirty="0"/>
              <a:t> Windows</a:t>
            </a:r>
          </a:p>
          <a:p>
            <a:pPr marL="285750" indent="-285750">
              <a:buFont typeface="Arial" panose="020B0604020202020204" pitchFamily="34" charset="0"/>
              <a:buChar char="•"/>
            </a:pPr>
            <a:r>
              <a:rPr lang="en-US" dirty="0"/>
              <a:t>Android </a:t>
            </a:r>
            <a:r>
              <a:rPr lang="en-US" dirty="0" err="1"/>
              <a:t>desde</a:t>
            </a:r>
            <a:r>
              <a:rPr lang="en-US" dirty="0"/>
              <a:t> macOS o Windows</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4100" name="Picture 4" descr="Screenshot of the debug toolbar with the restart button highlighted.">
            <a:extLst>
              <a:ext uri="{FF2B5EF4-FFF2-40B4-BE49-F238E27FC236}">
                <a16:creationId xmlns:a16="http://schemas.microsoft.com/office/drawing/2014/main" id="{45923596-6C56-FA4F-8E13-329C4ADB6EF3}"/>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78875" b="-17887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22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Migración</a:t>
            </a:r>
            <a:r>
              <a:rPr lang="en-US" sz="7058" dirty="0">
                <a:latin typeface="Segoe UI Semibold"/>
                <a:cs typeface="Segoe UI Semibold"/>
              </a:rPr>
              <a:t> </a:t>
            </a:r>
            <a:r>
              <a:rPr lang="en-US" sz="7058" dirty="0" err="1">
                <a:latin typeface="Segoe UI Semibold"/>
                <a:cs typeface="Segoe UI Semibold"/>
              </a:rPr>
              <a:t>hacia</a:t>
            </a:r>
            <a:r>
              <a:rPr lang="en-US" sz="7058" dirty="0">
                <a:latin typeface="Segoe UI Semibold"/>
                <a:cs typeface="Segoe UI Semibold"/>
              </a:rPr>
              <a:t> .NET MAUI</a:t>
            </a:r>
            <a:endParaRPr lang="en-US" sz="7007" dirty="0">
              <a:cs typeface="Segoe UI"/>
            </a:endParaRPr>
          </a:p>
        </p:txBody>
      </p:sp>
    </p:spTree>
    <p:extLst>
      <p:ext uri="{BB962C8B-B14F-4D97-AF65-F5344CB8AC3E}">
        <p14:creationId xmlns:p14="http://schemas.microsoft.com/office/powerpoint/2010/main" val="30989101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dirty="0" err="1"/>
              <a:t>Migración</a:t>
            </a:r>
            <a:r>
              <a:rPr lang="en-US" dirty="0"/>
              <a:t> </a:t>
            </a:r>
            <a:r>
              <a:rPr lang="en-US" dirty="0" err="1"/>
              <a:t>hacia</a:t>
            </a:r>
            <a:r>
              <a:rPr lang="en-US" dirty="0"/>
              <a:t> </a:t>
            </a:r>
            <a:r>
              <a:rPr lang="en-US" dirty="0" err="1"/>
              <a:t>proyectos</a:t>
            </a:r>
            <a:r>
              <a:rPr lang="en-US" dirty="0"/>
              <a:t> SDK Style</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269241" y="1189178"/>
            <a:ext cx="11653521" cy="3868751"/>
          </a:xfrm>
        </p:spPr>
        <p:txBody>
          <a:bodyPr/>
          <a:lstStyle/>
          <a:p>
            <a:r>
              <a:rPr lang="en-US" sz="5400" dirty="0"/>
              <a:t>try-convert</a:t>
            </a:r>
          </a:p>
          <a:p>
            <a:pPr lvl="1"/>
            <a:r>
              <a:rPr lang="en-US" sz="3600" dirty="0" err="1"/>
              <a:t>Herramienta</a:t>
            </a:r>
            <a:r>
              <a:rPr lang="en-US" sz="3600" dirty="0"/>
              <a:t> para </a:t>
            </a:r>
            <a:r>
              <a:rPr lang="en-US" sz="3600" dirty="0" err="1"/>
              <a:t>convertir</a:t>
            </a:r>
            <a:r>
              <a:rPr lang="en-US" sz="3600" dirty="0"/>
              <a:t> </a:t>
            </a:r>
            <a:r>
              <a:rPr lang="en-US" sz="3600" dirty="0" err="1"/>
              <a:t>proyectos</a:t>
            </a:r>
            <a:r>
              <a:rPr lang="en-US" sz="3600" dirty="0"/>
              <a:t> </a:t>
            </a:r>
            <a:r>
              <a:rPr lang="en-US" sz="3600" dirty="0" err="1"/>
              <a:t>csproj</a:t>
            </a:r>
            <a:r>
              <a:rPr lang="en-US" sz="3600" dirty="0"/>
              <a:t> a SDK Style</a:t>
            </a:r>
          </a:p>
          <a:p>
            <a:pPr lvl="1"/>
            <a:r>
              <a:rPr lang="en-US" sz="3600" dirty="0" err="1"/>
              <a:t>Actualiza</a:t>
            </a:r>
            <a:r>
              <a:rPr lang="en-US" sz="3600" dirty="0"/>
              <a:t> target framework monikers</a:t>
            </a:r>
          </a:p>
          <a:p>
            <a:pPr lvl="1"/>
            <a:r>
              <a:rPr lang="en-US" sz="3600" dirty="0"/>
              <a:t>Se </a:t>
            </a:r>
            <a:r>
              <a:rPr lang="en-US" sz="3600" dirty="0" err="1"/>
              <a:t>podrá</a:t>
            </a:r>
            <a:r>
              <a:rPr lang="en-US" sz="3600" dirty="0"/>
              <a:t> </a:t>
            </a:r>
            <a:r>
              <a:rPr lang="en-US" sz="3600" dirty="0" err="1"/>
              <a:t>ejecutar</a:t>
            </a:r>
            <a:r>
              <a:rPr lang="en-US" sz="3600" dirty="0"/>
              <a:t> </a:t>
            </a:r>
            <a:r>
              <a:rPr lang="en-US" sz="3600" dirty="0" err="1"/>
              <a:t>desde</a:t>
            </a:r>
            <a:r>
              <a:rPr lang="en-US" sz="3600" dirty="0"/>
              <a:t> CLI</a:t>
            </a:r>
          </a:p>
          <a:p>
            <a:pPr lvl="1"/>
            <a:r>
              <a:rPr lang="en-US" sz="3600" dirty="0"/>
              <a:t>Se </a:t>
            </a:r>
            <a:r>
              <a:rPr lang="en-US" sz="3600" dirty="0" err="1"/>
              <a:t>esta</a:t>
            </a:r>
            <a:r>
              <a:rPr lang="en-US" sz="3600" dirty="0"/>
              <a:t> </a:t>
            </a:r>
            <a:r>
              <a:rPr lang="en-US" sz="3600" dirty="0" err="1"/>
              <a:t>investigando</a:t>
            </a:r>
            <a:r>
              <a:rPr lang="en-US" sz="3600" dirty="0"/>
              <a:t> </a:t>
            </a:r>
            <a:r>
              <a:rPr lang="en-US" sz="3600" dirty="0" err="1"/>
              <a:t>integración</a:t>
            </a:r>
            <a:r>
              <a:rPr lang="en-US" sz="3600" dirty="0"/>
              <a:t> con el IDE</a:t>
            </a:r>
          </a:p>
        </p:txBody>
      </p:sp>
    </p:spTree>
    <p:extLst>
      <p:ext uri="{BB962C8B-B14F-4D97-AF65-F5344CB8AC3E}">
        <p14:creationId xmlns:p14="http://schemas.microsoft.com/office/powerpoint/2010/main" val="1281632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a:t>Targeting .NET MAUI</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lnSpcReduction="10000"/>
          </a:bodyPr>
          <a:lstStyle/>
          <a:p>
            <a:r>
              <a:rPr lang="en-US" dirty="0"/>
              <a:t>Namespaces</a:t>
            </a:r>
          </a:p>
          <a:p>
            <a:pPr lvl="1"/>
            <a:r>
              <a:rPr lang="en-US" dirty="0"/>
              <a:t>try-convert </a:t>
            </a:r>
            <a:r>
              <a:rPr lang="en-US" dirty="0" err="1"/>
              <a:t>cambiará</a:t>
            </a:r>
            <a:r>
              <a:rPr lang="en-US" dirty="0"/>
              <a:t> namespaces a </a:t>
            </a:r>
            <a:r>
              <a:rPr lang="en-US" dirty="0" err="1"/>
              <a:t>Microsoft.Maui</a:t>
            </a:r>
            <a:endParaRPr lang="en-US" dirty="0"/>
          </a:p>
          <a:p>
            <a:pPr lvl="1"/>
            <a:endParaRPr lang="en-US" dirty="0"/>
          </a:p>
          <a:p>
            <a:r>
              <a:rPr lang="en-US" dirty="0"/>
              <a:t>Custom Renderers</a:t>
            </a:r>
          </a:p>
          <a:p>
            <a:pPr lvl="1"/>
            <a:r>
              <a:rPr lang="en-US" dirty="0" err="1"/>
              <a:t>Recomendaciones</a:t>
            </a:r>
            <a:endParaRPr lang="en-US" dirty="0"/>
          </a:p>
          <a:p>
            <a:pPr lvl="2"/>
            <a:r>
              <a:rPr lang="en-US" dirty="0" err="1"/>
              <a:t>Escribir</a:t>
            </a:r>
            <a:r>
              <a:rPr lang="en-US" dirty="0"/>
              <a:t> handlers</a:t>
            </a:r>
          </a:p>
          <a:p>
            <a:pPr lvl="1"/>
            <a:r>
              <a:rPr lang="en-US" dirty="0"/>
              <a:t>Usar </a:t>
            </a:r>
            <a:r>
              <a:rPr lang="en-US" dirty="0" err="1"/>
              <a:t>Microsoft.Maui.Compatibility</a:t>
            </a:r>
            <a:endParaRPr lang="en-US" dirty="0"/>
          </a:p>
          <a:p>
            <a:pPr lvl="1"/>
            <a:endParaRPr lang="en-US" dirty="0"/>
          </a:p>
          <a:p>
            <a:r>
              <a:rPr lang="en-US" dirty="0" err="1"/>
              <a:t>Compila</a:t>
            </a:r>
            <a:r>
              <a:rPr lang="en-US" dirty="0"/>
              <a:t> y </a:t>
            </a:r>
            <a:r>
              <a:rPr lang="en-US" dirty="0" err="1"/>
              <a:t>corrige</a:t>
            </a:r>
            <a:endParaRPr lang="en-US" dirty="0"/>
          </a:p>
          <a:p>
            <a:pPr lvl="1"/>
            <a:r>
              <a:rPr lang="en-US" dirty="0"/>
              <a:t>Deprecated APIs</a:t>
            </a:r>
          </a:p>
        </p:txBody>
      </p:sp>
      <p:sp>
        <p:nvSpPr>
          <p:cNvPr id="5" name="Rectangle: Rounded Corners 4">
            <a:extLst>
              <a:ext uri="{FF2B5EF4-FFF2-40B4-BE49-F238E27FC236}">
                <a16:creationId xmlns:a16="http://schemas.microsoft.com/office/drawing/2014/main" id="{03FA844F-AF82-4704-A8F2-A575E901F2A1}"/>
              </a:ext>
            </a:extLst>
          </p:cNvPr>
          <p:cNvSpPr/>
          <p:nvPr/>
        </p:nvSpPr>
        <p:spPr>
          <a:xfrm rot="813133">
            <a:off x="8161421" y="569165"/>
            <a:ext cx="3737811" cy="1257882"/>
          </a:xfrm>
          <a:prstGeom prst="roundRect">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NO SE REQUERIRÁ ESCRIBIR DE NUEVO</a:t>
            </a:r>
          </a:p>
        </p:txBody>
      </p:sp>
    </p:spTree>
    <p:extLst>
      <p:ext uri="{BB962C8B-B14F-4D97-AF65-F5344CB8AC3E}">
        <p14:creationId xmlns:p14="http://schemas.microsoft.com/office/powerpoint/2010/main" val="22547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err="1"/>
              <a:t>Usando</a:t>
            </a:r>
            <a:r>
              <a:rPr lang="en-US" dirty="0"/>
              <a:t> Renderers “</a:t>
            </a:r>
            <a:r>
              <a:rPr lang="en-US" dirty="0" err="1"/>
              <a:t>antiguos</a:t>
            </a:r>
            <a:r>
              <a:rPr lang="en-US" dirty="0"/>
              <a:t>” en .NET MAUI</a:t>
            </a:r>
          </a:p>
        </p:txBody>
      </p:sp>
      <p:sp>
        <p:nvSpPr>
          <p:cNvPr id="5" name="TextBox 7">
            <a:extLst>
              <a:ext uri="{FF2B5EF4-FFF2-40B4-BE49-F238E27FC236}">
                <a16:creationId xmlns:a16="http://schemas.microsoft.com/office/drawing/2014/main" id="{D1D048A4-8EF0-1746-8963-DEB6899E155B}"/>
              </a:ext>
            </a:extLst>
          </p:cNvPr>
          <p:cNvSpPr txBox="1"/>
          <p:nvPr/>
        </p:nvSpPr>
        <p:spPr>
          <a:xfrm>
            <a:off x="469987" y="1371911"/>
            <a:ext cx="7536589" cy="4678204"/>
          </a:xfrm>
          <a:prstGeom prst="rect">
            <a:avLst/>
          </a:prstGeom>
          <a:noFill/>
        </p:spPr>
        <p:txBody>
          <a:bodyPr wrap="square">
            <a:spAutoFit/>
          </a:bodyPr>
          <a:lstStyle/>
          <a:p>
            <a:r>
              <a:rPr lang="es-ES" sz="2000" dirty="0"/>
              <a:t>Puedes elegir entre adaptar tu código a </a:t>
            </a:r>
            <a:r>
              <a:rPr lang="es-ES" sz="2000" dirty="0" err="1"/>
              <a:t>Handlers</a:t>
            </a:r>
            <a:r>
              <a:rPr lang="es-ES" sz="2000" dirty="0"/>
              <a:t> o seguir usando </a:t>
            </a:r>
            <a:r>
              <a:rPr lang="es-ES" sz="2000" dirty="0" err="1"/>
              <a:t>Renderers</a:t>
            </a:r>
            <a:r>
              <a:rPr lang="es-ES" sz="2000" dirty="0"/>
              <a:t>.</a:t>
            </a:r>
          </a:p>
          <a:p>
            <a:endParaRPr lang="es-ES" sz="2000" dirty="0"/>
          </a:p>
          <a:p>
            <a:r>
              <a:rPr lang="es-ES" sz="2000" dirty="0"/>
              <a:t>Usando </a:t>
            </a:r>
            <a:r>
              <a:rPr lang="es-ES" sz="2000" b="1" dirty="0" err="1"/>
              <a:t>Handlers</a:t>
            </a:r>
            <a:endParaRPr lang="es-ES" sz="2000" b="1" dirty="0"/>
          </a:p>
          <a:p>
            <a:pPr marL="285750" indent="-285750">
              <a:buFont typeface="Arial" panose="020B0604020202020204" pitchFamily="34" charset="0"/>
              <a:buChar char="•"/>
            </a:pPr>
            <a:r>
              <a:rPr lang="es-ES" sz="2000" dirty="0"/>
              <a:t>Requiere </a:t>
            </a:r>
            <a:r>
              <a:rPr lang="es-ES" sz="2000" i="1" dirty="0"/>
              <a:t>”algo de tiempo" </a:t>
            </a:r>
            <a:r>
              <a:rPr lang="es-ES" sz="2000" dirty="0"/>
              <a:t>para realizar la conversión de código.</a:t>
            </a:r>
          </a:p>
          <a:p>
            <a:pPr marL="285750" indent="-285750">
              <a:buFont typeface="Arial" panose="020B0604020202020204" pitchFamily="34" charset="0"/>
              <a:buChar char="•"/>
            </a:pPr>
            <a:r>
              <a:rPr lang="es-ES" sz="2000" dirty="0"/>
              <a:t>Cada </a:t>
            </a:r>
            <a:r>
              <a:rPr lang="es-ES" sz="2000" dirty="0" err="1"/>
              <a:t>Handler</a:t>
            </a:r>
            <a:r>
              <a:rPr lang="es-ES" sz="2000" dirty="0"/>
              <a:t> es equivalente a un </a:t>
            </a:r>
            <a:r>
              <a:rPr lang="es-ES" sz="2000" dirty="0" err="1"/>
              <a:t>Fast</a:t>
            </a:r>
            <a:r>
              <a:rPr lang="es-ES" sz="2000" dirty="0"/>
              <a:t> </a:t>
            </a:r>
            <a:r>
              <a:rPr lang="es-ES" sz="2000" dirty="0" err="1"/>
              <a:t>Renderer</a:t>
            </a:r>
            <a:r>
              <a:rPr lang="es-ES" sz="2000" dirty="0"/>
              <a:t> en conjunto con cambios en </a:t>
            </a:r>
            <a:r>
              <a:rPr lang="es-ES" sz="2000" dirty="0" err="1"/>
              <a:t>Layouts</a:t>
            </a:r>
            <a:r>
              <a:rPr lang="es-ES" sz="2000" dirty="0"/>
              <a:t> para buscar mejoras de rendimiento.</a:t>
            </a:r>
          </a:p>
          <a:p>
            <a:pPr marL="285750" indent="-285750">
              <a:buFont typeface="Arial" panose="020B0604020202020204" pitchFamily="34" charset="0"/>
              <a:buChar char="•"/>
            </a:pPr>
            <a:r>
              <a:rPr lang="es-ES" sz="2000" dirty="0"/>
              <a:t>Permite más opciones de extensibilidad.</a:t>
            </a:r>
          </a:p>
          <a:p>
            <a:pPr marL="285750" indent="-285750">
              <a:buFont typeface="Arial" panose="020B0604020202020204" pitchFamily="34" charset="0"/>
              <a:buChar char="•"/>
            </a:pPr>
            <a:endParaRPr lang="es-ES" sz="2000" dirty="0"/>
          </a:p>
          <a:p>
            <a:r>
              <a:rPr lang="es-ES" sz="2000" dirty="0"/>
              <a:t>Usando </a:t>
            </a:r>
            <a:r>
              <a:rPr lang="es-ES" sz="2000" b="1" dirty="0" err="1"/>
              <a:t>Renderers</a:t>
            </a:r>
            <a:endParaRPr lang="es-ES" sz="2000" b="1" dirty="0"/>
          </a:p>
          <a:p>
            <a:pPr marL="285750" indent="-285750">
              <a:buFont typeface="Arial" panose="020B0604020202020204" pitchFamily="34" charset="0"/>
              <a:buChar char="•"/>
            </a:pPr>
            <a:r>
              <a:rPr lang="es-ES" sz="2000" dirty="0"/>
              <a:t>No requiere cambios.</a:t>
            </a:r>
          </a:p>
          <a:p>
            <a:pPr marL="285750" indent="-285750">
              <a:buFont typeface="Arial" panose="020B0604020202020204" pitchFamily="34" charset="0"/>
              <a:buChar char="•"/>
            </a:pPr>
            <a:r>
              <a:rPr lang="es-ES" sz="2000" dirty="0"/>
              <a:t>No tienes ventajas de las ventajas añadidas con </a:t>
            </a:r>
            <a:r>
              <a:rPr lang="es-ES" sz="2000" dirty="0" err="1"/>
              <a:t>handlers</a:t>
            </a:r>
            <a:r>
              <a:rPr lang="es-ES" sz="2000" dirty="0"/>
              <a:t> (rendimiento, extensibilidad, etc.)</a:t>
            </a:r>
          </a:p>
          <a:p>
            <a:endParaRPr lang="en-US" sz="1800" b="1" dirty="0"/>
          </a:p>
        </p:txBody>
      </p:sp>
      <p:pic>
        <p:nvPicPr>
          <p:cNvPr id="9" name="Imagen 8" descr=".NET MAUI">
            <a:extLst>
              <a:ext uri="{FF2B5EF4-FFF2-40B4-BE49-F238E27FC236}">
                <a16:creationId xmlns:a16="http://schemas.microsoft.com/office/drawing/2014/main" id="{D10CEC4D-2FD4-7A41-A3D6-8D1D7F8332A7}"/>
              </a:ext>
            </a:extLst>
          </p:cNvPr>
          <p:cNvPicPr>
            <a:picLocks noChangeAspect="1"/>
          </p:cNvPicPr>
          <p:nvPr/>
        </p:nvPicPr>
        <p:blipFill>
          <a:blip r:embed="rId2"/>
          <a:stretch>
            <a:fillRect/>
          </a:stretch>
        </p:blipFill>
        <p:spPr>
          <a:xfrm>
            <a:off x="10475176" y="1622812"/>
            <a:ext cx="1485900" cy="2616200"/>
          </a:xfrm>
          <a:prstGeom prst="rect">
            <a:avLst/>
          </a:prstGeom>
        </p:spPr>
      </p:pic>
      <p:pic>
        <p:nvPicPr>
          <p:cNvPr id="11" name="Imagen 10" descr="Xamarin.Forms&#10;">
            <a:extLst>
              <a:ext uri="{FF2B5EF4-FFF2-40B4-BE49-F238E27FC236}">
                <a16:creationId xmlns:a16="http://schemas.microsoft.com/office/drawing/2014/main" id="{435C0F0C-B518-AE47-8738-6748898F63E1}"/>
              </a:ext>
            </a:extLst>
          </p:cNvPr>
          <p:cNvPicPr>
            <a:picLocks noChangeAspect="1"/>
          </p:cNvPicPr>
          <p:nvPr/>
        </p:nvPicPr>
        <p:blipFill>
          <a:blip r:embed="rId3"/>
          <a:stretch>
            <a:fillRect/>
          </a:stretch>
        </p:blipFill>
        <p:spPr>
          <a:xfrm>
            <a:off x="8854533" y="1622812"/>
            <a:ext cx="1485900" cy="2616200"/>
          </a:xfrm>
          <a:prstGeom prst="rect">
            <a:avLst/>
          </a:prstGeom>
        </p:spPr>
      </p:pic>
      <p:sp>
        <p:nvSpPr>
          <p:cNvPr id="12" name="CuadroTexto 11">
            <a:extLst>
              <a:ext uri="{FF2B5EF4-FFF2-40B4-BE49-F238E27FC236}">
                <a16:creationId xmlns:a16="http://schemas.microsoft.com/office/drawing/2014/main" id="{5EEFC097-8EBA-6E4E-9ECE-452F958B791C}"/>
              </a:ext>
            </a:extLst>
          </p:cNvPr>
          <p:cNvSpPr txBox="1"/>
          <p:nvPr/>
        </p:nvSpPr>
        <p:spPr>
          <a:xfrm>
            <a:off x="9634654" y="4676078"/>
            <a:ext cx="65" cy="307777"/>
          </a:xfrm>
          <a:prstGeom prst="rect">
            <a:avLst/>
          </a:prstGeom>
          <a:noFill/>
        </p:spPr>
        <p:txBody>
          <a:bodyPr wrap="none" lIns="0" tIns="0" rIns="0" bIns="0" rtlCol="0">
            <a:spAutoFit/>
          </a:bodyPr>
          <a:lstStyle/>
          <a:p>
            <a:pPr algn="l"/>
            <a:endParaRPr lang="es-ES" sz="2000" dirty="0" err="1">
              <a:gradFill>
                <a:gsLst>
                  <a:gs pos="2917">
                    <a:schemeClr val="tx1"/>
                  </a:gs>
                  <a:gs pos="30000">
                    <a:schemeClr val="tx1"/>
                  </a:gs>
                </a:gsLst>
                <a:lin ang="5400000" scaled="0"/>
              </a:gradFill>
            </a:endParaRPr>
          </a:p>
        </p:txBody>
      </p:sp>
      <p:sp>
        <p:nvSpPr>
          <p:cNvPr id="13" name="CuadroTexto 12">
            <a:extLst>
              <a:ext uri="{FF2B5EF4-FFF2-40B4-BE49-F238E27FC236}">
                <a16:creationId xmlns:a16="http://schemas.microsoft.com/office/drawing/2014/main" id="{A037CBCE-007B-0345-8023-69942736DDEF}"/>
              </a:ext>
            </a:extLst>
          </p:cNvPr>
          <p:cNvSpPr txBox="1"/>
          <p:nvPr/>
        </p:nvSpPr>
        <p:spPr>
          <a:xfrm>
            <a:off x="9134215" y="4288267"/>
            <a:ext cx="926536" cy="169277"/>
          </a:xfrm>
          <a:prstGeom prst="rect">
            <a:avLst/>
          </a:prstGeom>
          <a:noFill/>
        </p:spPr>
        <p:txBody>
          <a:bodyPr wrap="none" lIns="0" tIns="0" rIns="0" bIns="0" rtlCol="0">
            <a:spAutoFit/>
          </a:bodyPr>
          <a:lstStyle/>
          <a:p>
            <a:pPr algn="l"/>
            <a:r>
              <a:rPr lang="es-ES" sz="1100" dirty="0" err="1">
                <a:gradFill>
                  <a:gsLst>
                    <a:gs pos="2917">
                      <a:schemeClr val="tx1"/>
                    </a:gs>
                    <a:gs pos="30000">
                      <a:schemeClr val="tx1"/>
                    </a:gs>
                  </a:gsLst>
                  <a:lin ang="5400000" scaled="0"/>
                </a:gradFill>
              </a:rPr>
              <a:t>Xamarin.Forms</a:t>
            </a:r>
            <a:endParaRPr lang="es-ES" sz="1100" dirty="0">
              <a:gradFill>
                <a:gsLst>
                  <a:gs pos="2917">
                    <a:schemeClr val="tx1"/>
                  </a:gs>
                  <a:gs pos="30000">
                    <a:schemeClr val="tx1"/>
                  </a:gs>
                </a:gsLst>
                <a:lin ang="5400000" scaled="0"/>
              </a:gradFill>
            </a:endParaRPr>
          </a:p>
        </p:txBody>
      </p:sp>
      <p:sp>
        <p:nvSpPr>
          <p:cNvPr id="15" name="CuadroTexto 14">
            <a:extLst>
              <a:ext uri="{FF2B5EF4-FFF2-40B4-BE49-F238E27FC236}">
                <a16:creationId xmlns:a16="http://schemas.microsoft.com/office/drawing/2014/main" id="{D8CC566D-8D60-6240-BCAA-594411F9B98C}"/>
              </a:ext>
            </a:extLst>
          </p:cNvPr>
          <p:cNvSpPr txBox="1"/>
          <p:nvPr/>
        </p:nvSpPr>
        <p:spPr>
          <a:xfrm>
            <a:off x="10935124" y="4288266"/>
            <a:ext cx="671659" cy="169277"/>
          </a:xfrm>
          <a:prstGeom prst="rect">
            <a:avLst/>
          </a:prstGeom>
          <a:noFill/>
        </p:spPr>
        <p:txBody>
          <a:bodyPr wrap="none" lIns="0" tIns="0" rIns="0" bIns="0" rtlCol="0">
            <a:spAutoFit/>
          </a:bodyPr>
          <a:lstStyle/>
          <a:p>
            <a:pPr algn="l"/>
            <a:r>
              <a:rPr lang="es-ES" sz="1100" dirty="0">
                <a:gradFill>
                  <a:gsLst>
                    <a:gs pos="2917">
                      <a:schemeClr val="tx1"/>
                    </a:gs>
                    <a:gs pos="30000">
                      <a:schemeClr val="tx1"/>
                    </a:gs>
                  </a:gsLst>
                  <a:lin ang="5400000" scaled="0"/>
                </a:gradFill>
              </a:rPr>
              <a:t>.NET MAUI</a:t>
            </a:r>
          </a:p>
        </p:txBody>
      </p:sp>
    </p:spTree>
    <p:extLst>
      <p:ext uri="{BB962C8B-B14F-4D97-AF65-F5344CB8AC3E}">
        <p14:creationId xmlns:p14="http://schemas.microsoft.com/office/powerpoint/2010/main" val="311583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b="1" dirty="0" err="1"/>
              <a:t>Microsoft.Maui.Compatibility</a:t>
            </a:r>
            <a:endParaRPr lang="en-US" b="1" dirty="0"/>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fontScale="92500" lnSpcReduction="10000"/>
          </a:bodyPr>
          <a:lstStyle/>
          <a:p>
            <a:pPr marL="0" indent="0">
              <a:buNone/>
            </a:pPr>
            <a:r>
              <a:rPr lang="en-US" dirty="0"/>
              <a:t>Este es un </a:t>
            </a:r>
            <a:r>
              <a:rPr lang="en-US" dirty="0" err="1"/>
              <a:t>paquete</a:t>
            </a:r>
            <a:r>
              <a:rPr lang="en-US" dirty="0"/>
              <a:t> NuGet (que </a:t>
            </a:r>
            <a:r>
              <a:rPr lang="en-US" dirty="0" err="1"/>
              <a:t>aún</a:t>
            </a:r>
            <a:r>
              <a:rPr lang="en-US" dirty="0"/>
              <a:t> no </a:t>
            </a:r>
            <a:r>
              <a:rPr lang="en-US" dirty="0" err="1"/>
              <a:t>existe</a:t>
            </a:r>
            <a:r>
              <a:rPr lang="en-US" dirty="0"/>
              <a:t>) en el que </a:t>
            </a:r>
            <a:r>
              <a:rPr lang="en-US" dirty="0" err="1"/>
              <a:t>podemos</a:t>
            </a:r>
            <a:r>
              <a:rPr lang="en-US" dirty="0"/>
              <a:t> </a:t>
            </a:r>
            <a:r>
              <a:rPr lang="en-US" dirty="0" err="1"/>
              <a:t>poner</a:t>
            </a:r>
            <a:r>
              <a:rPr lang="en-US" dirty="0"/>
              <a:t> las </a:t>
            </a:r>
            <a:r>
              <a:rPr lang="en-US" dirty="0" err="1"/>
              <a:t>cosas</a:t>
            </a:r>
            <a:r>
              <a:rPr lang="en-US" dirty="0"/>
              <a:t> que </a:t>
            </a:r>
            <a:r>
              <a:rPr lang="en-US" dirty="0" err="1"/>
              <a:t>necesitará</a:t>
            </a:r>
            <a:r>
              <a:rPr lang="en-US" dirty="0"/>
              <a:t> para </a:t>
            </a:r>
            <a:r>
              <a:rPr lang="en-US" dirty="0" err="1"/>
              <a:t>mantener</a:t>
            </a:r>
            <a:r>
              <a:rPr lang="en-US" dirty="0"/>
              <a:t> la </a:t>
            </a:r>
            <a:r>
              <a:rPr lang="en-US" dirty="0" err="1"/>
              <a:t>compatibilidad</a:t>
            </a:r>
            <a:r>
              <a:rPr lang="en-US" dirty="0"/>
              <a:t> con las "</a:t>
            </a:r>
            <a:r>
              <a:rPr lang="en-US" dirty="0" err="1"/>
              <a:t>cosas</a:t>
            </a:r>
            <a:r>
              <a:rPr lang="en-US" dirty="0"/>
              <a:t>" de </a:t>
            </a:r>
            <a:r>
              <a:rPr lang="en-US" dirty="0" err="1"/>
              <a:t>Xamarin.Forms</a:t>
            </a:r>
            <a:r>
              <a:rPr lang="en-US" dirty="0"/>
              <a:t> hasta que </a:t>
            </a:r>
            <a:r>
              <a:rPr lang="en-US" dirty="0" err="1"/>
              <a:t>pueda</a:t>
            </a:r>
            <a:r>
              <a:rPr lang="en-US" dirty="0"/>
              <a:t> </a:t>
            </a:r>
            <a:r>
              <a:rPr lang="en-US" dirty="0" err="1"/>
              <a:t>completar</a:t>
            </a:r>
            <a:r>
              <a:rPr lang="en-US" dirty="0"/>
              <a:t> </a:t>
            </a:r>
            <a:r>
              <a:rPr lang="en-US" dirty="0" err="1"/>
              <a:t>cualquier</a:t>
            </a:r>
            <a:r>
              <a:rPr lang="en-US" dirty="0"/>
              <a:t> </a:t>
            </a:r>
            <a:r>
              <a:rPr lang="en-US" dirty="0" err="1"/>
              <a:t>migración</a:t>
            </a:r>
            <a:r>
              <a:rPr lang="en-US" dirty="0"/>
              <a:t> a .NET MAUI.</a:t>
            </a:r>
          </a:p>
          <a:p>
            <a:endParaRPr lang="en-US" dirty="0"/>
          </a:p>
          <a:p>
            <a:r>
              <a:rPr lang="en-US" dirty="0"/>
              <a:t>Compatibility package</a:t>
            </a:r>
          </a:p>
          <a:p>
            <a:r>
              <a:rPr lang="en-US" dirty="0"/>
              <a:t>Renderers</a:t>
            </a:r>
          </a:p>
          <a:p>
            <a:r>
              <a:rPr lang="en-US" dirty="0"/>
              <a:t>Obsoleted </a:t>
            </a:r>
          </a:p>
        </p:txBody>
      </p:sp>
    </p:spTree>
    <p:extLst>
      <p:ext uri="{BB962C8B-B14F-4D97-AF65-F5344CB8AC3E}">
        <p14:creationId xmlns:p14="http://schemas.microsoft.com/office/powerpoint/2010/main" val="3790913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dirty="0">
                <a:solidFill>
                  <a:schemeClr val="tx1"/>
                </a:solidFill>
              </a:rPr>
              <a:t>El </a:t>
            </a:r>
            <a:r>
              <a:rPr lang="en-US" dirty="0" err="1">
                <a:solidFill>
                  <a:schemeClr val="tx1"/>
                </a:solidFill>
              </a:rPr>
              <a:t>viaje</a:t>
            </a:r>
            <a:r>
              <a:rPr lang="en-US" dirty="0">
                <a:solidFill>
                  <a:schemeClr val="tx1"/>
                </a:solidFill>
              </a:rPr>
              <a:t> </a:t>
            </a:r>
            <a:r>
              <a:rPr lang="en-US" dirty="0" err="1">
                <a:solidFill>
                  <a:schemeClr val="tx1"/>
                </a:solidFill>
              </a:rPr>
              <a:t>hacia</a:t>
            </a:r>
            <a:r>
              <a:rPr lang="en-US" dirty="0">
                <a:solidFill>
                  <a:schemeClr val="tx1"/>
                </a:solidFill>
              </a:rPr>
              <a:t> un </a:t>
            </a:r>
            <a:r>
              <a:rPr lang="en-US" dirty="0" err="1">
                <a:solidFill>
                  <a:schemeClr val="tx1"/>
                </a:solidFill>
              </a:rPr>
              <a:t>único</a:t>
            </a:r>
            <a:r>
              <a:rPr lang="en-US" dirty="0">
                <a:solidFill>
                  <a:schemeClr val="tx1"/>
                </a:solidFill>
              </a:rPr>
              <a:t>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783" y="3752784"/>
            <a:ext cx="5523357" cy="2856908"/>
          </a:xfrm>
          <a:prstGeom prst="rect">
            <a:avLst/>
          </a:prstGeom>
        </p:spPr>
      </p:pic>
    </p:spTree>
    <p:extLst>
      <p:ext uri="{BB962C8B-B14F-4D97-AF65-F5344CB8AC3E}">
        <p14:creationId xmlns:p14="http://schemas.microsoft.com/office/powerpoint/2010/main" val="383290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AC97-B0F9-41A0-8A8A-E84962283B77}"/>
              </a:ext>
            </a:extLst>
          </p:cNvPr>
          <p:cNvSpPr>
            <a:spLocks noGrp="1"/>
          </p:cNvSpPr>
          <p:nvPr>
            <p:ph type="title"/>
          </p:nvPr>
        </p:nvSpPr>
        <p:spPr/>
        <p:txBody>
          <a:bodyPr/>
          <a:lstStyle/>
          <a:p>
            <a:r>
              <a:rPr lang="en-US" dirty="0" err="1"/>
              <a:t>Ecosistema</a:t>
            </a:r>
            <a:r>
              <a:rPr lang="en-US" dirty="0"/>
              <a:t> Third-Party</a:t>
            </a:r>
          </a:p>
        </p:txBody>
      </p:sp>
      <p:sp>
        <p:nvSpPr>
          <p:cNvPr id="3" name="Content Placeholder 2">
            <a:extLst>
              <a:ext uri="{FF2B5EF4-FFF2-40B4-BE49-F238E27FC236}">
                <a16:creationId xmlns:a16="http://schemas.microsoft.com/office/drawing/2014/main" id="{9B6E80F2-6379-4BA0-A17E-AAC769366C0C}"/>
              </a:ext>
            </a:extLst>
          </p:cNvPr>
          <p:cNvSpPr>
            <a:spLocks noGrp="1"/>
          </p:cNvSpPr>
          <p:nvPr>
            <p:ph idx="1"/>
          </p:nvPr>
        </p:nvSpPr>
        <p:spPr>
          <a:xfrm>
            <a:off x="838200" y="1825624"/>
            <a:ext cx="10515600" cy="4711533"/>
          </a:xfrm>
        </p:spPr>
        <p:txBody>
          <a:bodyPr>
            <a:normAutofit fontScale="85000" lnSpcReduction="20000"/>
          </a:bodyPr>
          <a:lstStyle/>
          <a:p>
            <a:r>
              <a:rPr lang="en-US" dirty="0" err="1"/>
              <a:t>Vendedores</a:t>
            </a:r>
            <a:r>
              <a:rPr lang="en-US" dirty="0"/>
              <a:t> de </a:t>
            </a:r>
            <a:r>
              <a:rPr lang="en-US" dirty="0" err="1"/>
              <a:t>controles</a:t>
            </a:r>
            <a:r>
              <a:rPr lang="en-US" dirty="0"/>
              <a:t> y </a:t>
            </a:r>
            <a:r>
              <a:rPr lang="en-US" dirty="0" err="1"/>
              <a:t>librerías</a:t>
            </a:r>
            <a:r>
              <a:rPr lang="en-US" dirty="0"/>
              <a:t> de </a:t>
            </a:r>
            <a:r>
              <a:rPr lang="en-US" dirty="0" err="1"/>
              <a:t>terceros</a:t>
            </a:r>
            <a:endParaRPr lang="en-US" dirty="0"/>
          </a:p>
          <a:p>
            <a:pPr lvl="1"/>
            <a:r>
              <a:rPr lang="en-US" dirty="0" err="1"/>
              <a:t>Recomendaciones</a:t>
            </a:r>
            <a:endParaRPr lang="en-US" dirty="0"/>
          </a:p>
          <a:p>
            <a:pPr lvl="2"/>
            <a:r>
              <a:rPr lang="en-US" dirty="0" err="1"/>
              <a:t>Actualizar</a:t>
            </a:r>
            <a:r>
              <a:rPr lang="en-US" dirty="0"/>
              <a:t> a </a:t>
            </a:r>
            <a:r>
              <a:rPr lang="en-US" dirty="0" err="1"/>
              <a:t>paquetes</a:t>
            </a:r>
            <a:r>
              <a:rPr lang="en-US" dirty="0"/>
              <a:t> </a:t>
            </a:r>
            <a:r>
              <a:rPr lang="en-US" dirty="0" err="1"/>
              <a:t>optimizados</a:t>
            </a:r>
            <a:r>
              <a:rPr lang="en-US" dirty="0"/>
              <a:t> para .NET MAUI</a:t>
            </a:r>
          </a:p>
          <a:p>
            <a:pPr lvl="2"/>
            <a:r>
              <a:rPr lang="en-US" dirty="0" err="1"/>
              <a:t>Recompilar</a:t>
            </a:r>
            <a:r>
              <a:rPr lang="en-US" dirty="0"/>
              <a:t> y </a:t>
            </a:r>
            <a:r>
              <a:rPr lang="en-US" dirty="0" err="1"/>
              <a:t>cambiar</a:t>
            </a:r>
            <a:r>
              <a:rPr lang="en-US" dirty="0"/>
              <a:t> target a .NET 6 TFMs</a:t>
            </a:r>
          </a:p>
          <a:p>
            <a:pPr lvl="1"/>
            <a:r>
              <a:rPr lang="en-US" dirty="0"/>
              <a:t>Usar adapter-shim y </a:t>
            </a:r>
            <a:r>
              <a:rPr lang="en-US" dirty="0" err="1"/>
              <a:t>Xamarin.Forms.Legacy</a:t>
            </a:r>
            <a:endParaRPr lang="en-US" dirty="0"/>
          </a:p>
          <a:p>
            <a:pPr lvl="1"/>
            <a:endParaRPr lang="en-US" dirty="0"/>
          </a:p>
          <a:p>
            <a:r>
              <a:rPr lang="en-US" dirty="0" err="1"/>
              <a:t>Librerías</a:t>
            </a:r>
            <a:r>
              <a:rPr lang="en-US" dirty="0"/>
              <a:t> con frameworks (Prism, </a:t>
            </a:r>
            <a:r>
              <a:rPr lang="en-US" dirty="0" err="1"/>
              <a:t>FreshMvvm</a:t>
            </a:r>
            <a:r>
              <a:rPr lang="en-US" dirty="0"/>
              <a:t>, </a:t>
            </a:r>
            <a:r>
              <a:rPr lang="en-US" dirty="0" err="1"/>
              <a:t>MvvmCross</a:t>
            </a:r>
            <a:r>
              <a:rPr lang="en-US" dirty="0"/>
              <a:t>, </a:t>
            </a:r>
            <a:r>
              <a:rPr lang="en-US" dirty="0" err="1"/>
              <a:t>RxUI</a:t>
            </a:r>
            <a:r>
              <a:rPr lang="en-US" dirty="0"/>
              <a:t>…)</a:t>
            </a:r>
          </a:p>
          <a:p>
            <a:pPr lvl="1"/>
            <a:r>
              <a:rPr lang="en-US" dirty="0" err="1"/>
              <a:t>Recomendaciones</a:t>
            </a:r>
            <a:endParaRPr lang="en-US" dirty="0"/>
          </a:p>
          <a:p>
            <a:pPr lvl="2"/>
            <a:r>
              <a:rPr lang="en-US" dirty="0" err="1"/>
              <a:t>Actualizar</a:t>
            </a:r>
            <a:r>
              <a:rPr lang="en-US" dirty="0"/>
              <a:t> a </a:t>
            </a:r>
            <a:r>
              <a:rPr lang="en-US" dirty="0" err="1"/>
              <a:t>paquetes</a:t>
            </a:r>
            <a:r>
              <a:rPr lang="en-US" dirty="0"/>
              <a:t> </a:t>
            </a:r>
            <a:r>
              <a:rPr lang="en-US" dirty="0" err="1"/>
              <a:t>optimizados</a:t>
            </a:r>
            <a:r>
              <a:rPr lang="en-US" dirty="0"/>
              <a:t> para .NET MAUI</a:t>
            </a:r>
          </a:p>
          <a:p>
            <a:endParaRPr lang="en-US" dirty="0"/>
          </a:p>
          <a:p>
            <a:r>
              <a:rPr lang="en-US" dirty="0" err="1"/>
              <a:t>Tendremos</a:t>
            </a:r>
            <a:r>
              <a:rPr lang="en-US" dirty="0"/>
              <a:t> una reunion </a:t>
            </a:r>
            <a:r>
              <a:rPr lang="en-US" dirty="0" err="1"/>
              <a:t>mensual</a:t>
            </a:r>
            <a:r>
              <a:rPr lang="en-US" dirty="0"/>
              <a:t> con </a:t>
            </a:r>
            <a:r>
              <a:rPr lang="en-US" dirty="0" err="1"/>
              <a:t>invitaciones</a:t>
            </a:r>
            <a:r>
              <a:rPr lang="en-US" dirty="0"/>
              <a:t> </a:t>
            </a:r>
            <a:r>
              <a:rPr lang="en-US" dirty="0" err="1"/>
              <a:t>abiertas</a:t>
            </a:r>
            <a:r>
              <a:rPr lang="en-US" dirty="0"/>
              <a:t>.</a:t>
            </a:r>
          </a:p>
        </p:txBody>
      </p:sp>
    </p:spTree>
    <p:extLst>
      <p:ext uri="{BB962C8B-B14F-4D97-AF65-F5344CB8AC3E}">
        <p14:creationId xmlns:p14="http://schemas.microsoft.com/office/powerpoint/2010/main" val="2995012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err="1">
                <a:latin typeface="Segoe UI Semibold"/>
                <a:cs typeface="Segoe UI Semibold"/>
              </a:rPr>
              <a:t>Preparando</a:t>
            </a:r>
            <a:r>
              <a:rPr lang="en-US" sz="7058" dirty="0">
                <a:latin typeface="Segoe UI Semibold"/>
                <a:cs typeface="Segoe UI Semibold"/>
              </a:rPr>
              <a:t> el </a:t>
            </a:r>
            <a:r>
              <a:rPr lang="en-US" sz="7058" dirty="0" err="1">
                <a:latin typeface="Segoe UI Semibold"/>
                <a:cs typeface="Segoe UI Semibold"/>
              </a:rPr>
              <a:t>terreno</a:t>
            </a:r>
            <a:r>
              <a:rPr lang="en-US" sz="7058" dirty="0">
                <a:latin typeface="Segoe UI Semibold"/>
                <a:cs typeface="Segoe UI Semibold"/>
              </a:rPr>
              <a:t> de </a:t>
            </a:r>
            <a:r>
              <a:rPr lang="en-US" sz="7058" dirty="0" err="1">
                <a:latin typeface="Segoe UI Semibold"/>
                <a:cs typeface="Segoe UI Semibold"/>
              </a:rPr>
              <a:t>cara</a:t>
            </a:r>
            <a:r>
              <a:rPr lang="en-US" sz="7058" dirty="0">
                <a:latin typeface="Segoe UI Semibold"/>
                <a:cs typeface="Segoe UI Semibold"/>
              </a:rPr>
              <a:t> a .NET MAUI</a:t>
            </a:r>
            <a:endParaRPr lang="en-US" sz="7007" dirty="0">
              <a:cs typeface="Segoe UI"/>
            </a:endParaRPr>
          </a:p>
        </p:txBody>
      </p:sp>
    </p:spTree>
    <p:extLst>
      <p:ext uri="{BB962C8B-B14F-4D97-AF65-F5344CB8AC3E}">
        <p14:creationId xmlns:p14="http://schemas.microsoft.com/office/powerpoint/2010/main" val="14439097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err="1"/>
              <a:t>Puedes</a:t>
            </a:r>
            <a:r>
              <a:rPr lang="en-US" dirty="0"/>
              <a:t> </a:t>
            </a:r>
            <a:r>
              <a:rPr lang="en-US" dirty="0" err="1"/>
              <a:t>hacer</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AppCompat</a:t>
            </a:r>
            <a:r>
              <a:rPr lang="en-US" dirty="0"/>
              <a:t> en Android</a:t>
            </a:r>
          </a:p>
        </p:txBody>
      </p:sp>
    </p:spTree>
    <p:extLst>
      <p:ext uri="{BB962C8B-B14F-4D97-AF65-F5344CB8AC3E}">
        <p14:creationId xmlns:p14="http://schemas.microsoft.com/office/powerpoint/2010/main" val="2229406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err="1"/>
              <a:t>Puedes</a:t>
            </a:r>
            <a:r>
              <a:rPr lang="en-US" dirty="0"/>
              <a:t> </a:t>
            </a:r>
            <a:r>
              <a:rPr lang="en-US" dirty="0" err="1"/>
              <a:t>hacer</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Fast Renderers</a:t>
            </a:r>
          </a:p>
        </p:txBody>
      </p:sp>
    </p:spTree>
    <p:extLst>
      <p:ext uri="{BB962C8B-B14F-4D97-AF65-F5344CB8AC3E}">
        <p14:creationId xmlns:p14="http://schemas.microsoft.com/office/powerpoint/2010/main" val="3308182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normAutofit/>
          </a:bodyPr>
          <a:lstStyle/>
          <a:p>
            <a:r>
              <a:rPr lang="en-US" sz="4800" dirty="0" err="1"/>
              <a:t>Puedes</a:t>
            </a:r>
            <a:r>
              <a:rPr lang="en-US" sz="4800" dirty="0"/>
              <a:t> </a:t>
            </a:r>
            <a:r>
              <a:rPr lang="en-US" sz="4800" dirty="0" err="1"/>
              <a:t>hacer</a:t>
            </a:r>
            <a:endParaRPr lang="en-US" sz="4800"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librerías</a:t>
            </a:r>
            <a:r>
              <a:rPr lang="en-US" dirty="0"/>
              <a:t> .NET Standard</a:t>
            </a:r>
          </a:p>
        </p:txBody>
      </p:sp>
    </p:spTree>
    <p:extLst>
      <p:ext uri="{BB962C8B-B14F-4D97-AF65-F5344CB8AC3E}">
        <p14:creationId xmlns:p14="http://schemas.microsoft.com/office/powerpoint/2010/main" val="1461084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lstStyle/>
          <a:p>
            <a:r>
              <a:rPr lang="en-US" dirty="0"/>
              <a:t>No </a:t>
            </a:r>
            <a:r>
              <a:rPr lang="en-US" dirty="0" err="1"/>
              <a:t>hagas</a:t>
            </a:r>
            <a:endParaRPr lang="en-US"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APIs </a:t>
            </a:r>
            <a:r>
              <a:rPr lang="en-US" dirty="0" err="1"/>
              <a:t>obsoletas</a:t>
            </a:r>
            <a:endParaRPr lang="en-US" dirty="0"/>
          </a:p>
        </p:txBody>
      </p:sp>
    </p:spTree>
    <p:extLst>
      <p:ext uri="{BB962C8B-B14F-4D97-AF65-F5344CB8AC3E}">
        <p14:creationId xmlns:p14="http://schemas.microsoft.com/office/powerpoint/2010/main" val="3192228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B27D-3C0D-8444-96A3-0F6FD7C504AC}"/>
              </a:ext>
            </a:extLst>
          </p:cNvPr>
          <p:cNvSpPr>
            <a:spLocks noGrp="1"/>
          </p:cNvSpPr>
          <p:nvPr>
            <p:ph type="ctrTitle"/>
          </p:nvPr>
        </p:nvSpPr>
        <p:spPr/>
        <p:txBody>
          <a:bodyPr>
            <a:normAutofit/>
          </a:bodyPr>
          <a:lstStyle/>
          <a:p>
            <a:r>
              <a:rPr lang="en-US" sz="4800" dirty="0"/>
              <a:t>No </a:t>
            </a:r>
            <a:r>
              <a:rPr lang="en-US" sz="4800" dirty="0" err="1"/>
              <a:t>hagas</a:t>
            </a:r>
            <a:endParaRPr lang="en-US" sz="4800" dirty="0"/>
          </a:p>
        </p:txBody>
      </p:sp>
      <p:sp>
        <p:nvSpPr>
          <p:cNvPr id="3" name="Subtitle 2">
            <a:extLst>
              <a:ext uri="{FF2B5EF4-FFF2-40B4-BE49-F238E27FC236}">
                <a16:creationId xmlns:a16="http://schemas.microsoft.com/office/drawing/2014/main" id="{E0CB06CB-172C-0648-92D7-2C8B2D1EA213}"/>
              </a:ext>
            </a:extLst>
          </p:cNvPr>
          <p:cNvSpPr>
            <a:spLocks noGrp="1"/>
          </p:cNvSpPr>
          <p:nvPr>
            <p:ph type="subTitle" idx="1"/>
          </p:nvPr>
        </p:nvSpPr>
        <p:spPr>
          <a:xfrm>
            <a:off x="1524000" y="3602038"/>
            <a:ext cx="9144000" cy="517065"/>
          </a:xfrm>
        </p:spPr>
        <p:txBody>
          <a:bodyPr/>
          <a:lstStyle/>
          <a:p>
            <a:r>
              <a:rPr lang="en-US" dirty="0"/>
              <a:t>Usar </a:t>
            </a:r>
            <a:r>
              <a:rPr lang="en-US" dirty="0" err="1"/>
              <a:t>DataPages</a:t>
            </a:r>
            <a:r>
              <a:rPr lang="en-US" dirty="0"/>
              <a:t> o </a:t>
            </a:r>
            <a:r>
              <a:rPr lang="en-US" dirty="0" err="1"/>
              <a:t>NuGets</a:t>
            </a:r>
            <a:r>
              <a:rPr lang="en-US" dirty="0"/>
              <a:t> de Themes</a:t>
            </a:r>
          </a:p>
        </p:txBody>
      </p:sp>
    </p:spTree>
    <p:extLst>
      <p:ext uri="{BB962C8B-B14F-4D97-AF65-F5344CB8AC3E}">
        <p14:creationId xmlns:p14="http://schemas.microsoft.com/office/powerpoint/2010/main" val="3453051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1163" y="2889362"/>
            <a:ext cx="9167503" cy="2172120"/>
          </a:xfrm>
        </p:spPr>
        <p:txBody>
          <a:bodyPr>
            <a:normAutofit/>
          </a:bodyPr>
          <a:lstStyle/>
          <a:p>
            <a:r>
              <a:rPr lang="en-US" sz="7058" dirty="0">
                <a:latin typeface="Segoe UI Semibold"/>
                <a:cs typeface="Segoe UI Semibold"/>
              </a:rPr>
              <a:t>FAQs</a:t>
            </a:r>
            <a:endParaRPr lang="en-US" sz="7007" dirty="0">
              <a:cs typeface="Segoe UI"/>
            </a:endParaRPr>
          </a:p>
        </p:txBody>
      </p:sp>
    </p:spTree>
    <p:extLst>
      <p:ext uri="{BB962C8B-B14F-4D97-AF65-F5344CB8AC3E}">
        <p14:creationId xmlns:p14="http://schemas.microsoft.com/office/powerpoint/2010/main" val="24767430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dirty="0"/>
              <a:t>¿Debo usar </a:t>
            </a:r>
            <a:r>
              <a:rPr lang="en-US" dirty="0" err="1"/>
              <a:t>Xamarin.Forms</a:t>
            </a:r>
            <a:r>
              <a:rPr lang="en-US" dirty="0"/>
              <a:t> </a:t>
            </a:r>
            <a:r>
              <a:rPr lang="en-US" dirty="0" err="1"/>
              <a:t>ahora</a:t>
            </a:r>
            <a:r>
              <a:rPr lang="en-US" dirty="0"/>
              <a:t>, o </a:t>
            </a:r>
            <a:r>
              <a:rPr lang="en-US" dirty="0" err="1"/>
              <a:t>esperar</a:t>
            </a:r>
            <a:r>
              <a:rPr lang="en-US" dirty="0"/>
              <a:t>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err="1"/>
              <a:t>Xamarin.Forms</a:t>
            </a:r>
            <a:r>
              <a:rPr lang="en-US" dirty="0"/>
              <a:t>. Tu Proyecto se </a:t>
            </a:r>
            <a:r>
              <a:rPr lang="en-US" dirty="0" err="1"/>
              <a:t>migrará</a:t>
            </a:r>
            <a:r>
              <a:rPr lang="en-US" dirty="0"/>
              <a:t> a .NET MAUI y </a:t>
            </a:r>
            <a:r>
              <a:rPr lang="en-US" dirty="0" err="1"/>
              <a:t>tus</a:t>
            </a:r>
            <a:r>
              <a:rPr lang="en-US" dirty="0"/>
              <a:t> </a:t>
            </a:r>
            <a:r>
              <a:rPr lang="en-US" dirty="0" err="1"/>
              <a:t>conocimientos</a:t>
            </a:r>
            <a:r>
              <a:rPr lang="en-US" dirty="0"/>
              <a:t> </a:t>
            </a:r>
            <a:r>
              <a:rPr lang="en-US" dirty="0" err="1"/>
              <a:t>serán</a:t>
            </a:r>
            <a:r>
              <a:rPr lang="en-US" dirty="0"/>
              <a:t> </a:t>
            </a:r>
            <a:r>
              <a:rPr lang="en-US" dirty="0" err="1"/>
              <a:t>válidos</a:t>
            </a:r>
            <a:r>
              <a:rPr lang="en-US" dirty="0"/>
              <a:t>.</a:t>
            </a:r>
          </a:p>
        </p:txBody>
      </p:sp>
    </p:spTree>
    <p:extLst>
      <p:ext uri="{BB962C8B-B14F-4D97-AF65-F5344CB8AC3E}">
        <p14:creationId xmlns:p14="http://schemas.microsoft.com/office/powerpoint/2010/main" val="411965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¿Se </a:t>
            </a:r>
            <a:r>
              <a:rPr lang="en-US" dirty="0" err="1"/>
              <a:t>migrará</a:t>
            </a:r>
            <a:r>
              <a:rPr lang="en-US" dirty="0"/>
              <a:t> mi </a:t>
            </a:r>
            <a:r>
              <a:rPr lang="en-US" dirty="0" err="1"/>
              <a:t>solución</a:t>
            </a:r>
            <a:r>
              <a:rPr lang="en-US" dirty="0"/>
              <a:t> a  “Single Project”?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835832"/>
          </a:xfrm>
        </p:spPr>
        <p:txBody>
          <a:bodyPr anchor="ctr">
            <a:normAutofit/>
          </a:bodyPr>
          <a:lstStyle/>
          <a:p>
            <a:r>
              <a:rPr lang="en-US" dirty="0"/>
              <a:t>No, </a:t>
            </a:r>
            <a:r>
              <a:rPr lang="en-US" dirty="0" err="1"/>
              <a:t>tus</a:t>
            </a:r>
            <a:r>
              <a:rPr lang="en-US" dirty="0"/>
              <a:t> </a:t>
            </a:r>
            <a:r>
              <a:rPr lang="en-US" dirty="0" err="1"/>
              <a:t>proyectos</a:t>
            </a:r>
            <a:r>
              <a:rPr lang="en-US" dirty="0"/>
              <a:t> </a:t>
            </a:r>
            <a:r>
              <a:rPr lang="en-US" dirty="0" err="1"/>
              <a:t>existentes</a:t>
            </a:r>
            <a:r>
              <a:rPr lang="en-US" dirty="0"/>
              <a:t> </a:t>
            </a:r>
            <a:r>
              <a:rPr lang="en-US" dirty="0" err="1"/>
              <a:t>continuarán</a:t>
            </a:r>
            <a:r>
              <a:rPr lang="en-US" dirty="0"/>
              <a:t> </a:t>
            </a:r>
            <a:r>
              <a:rPr lang="en-US" dirty="0" err="1"/>
              <a:t>funcionando</a:t>
            </a:r>
            <a:r>
              <a:rPr lang="en-US" dirty="0"/>
              <a:t> sin ser Single Project. Se </a:t>
            </a:r>
            <a:r>
              <a:rPr lang="en-US" dirty="0" err="1"/>
              <a:t>migrarán</a:t>
            </a:r>
            <a:r>
              <a:rPr lang="en-US" dirty="0"/>
              <a:t> targets, </a:t>
            </a:r>
            <a:r>
              <a:rPr lang="en-US" dirty="0" err="1"/>
              <a:t>etc</a:t>
            </a:r>
            <a:r>
              <a:rPr lang="en-US" dirty="0"/>
              <a:t> a .NET 6. </a:t>
            </a:r>
          </a:p>
          <a:p>
            <a:endParaRPr lang="en-US" dirty="0"/>
          </a:p>
          <a:p>
            <a:r>
              <a:rPr lang="en-US" dirty="0"/>
              <a:t>Se </a:t>
            </a:r>
            <a:r>
              <a:rPr lang="en-US" dirty="0" err="1"/>
              <a:t>aportará</a:t>
            </a:r>
            <a:r>
              <a:rPr lang="en-US" dirty="0"/>
              <a:t> </a:t>
            </a:r>
            <a:r>
              <a:rPr lang="en-US" dirty="0" err="1"/>
              <a:t>documentación</a:t>
            </a:r>
            <a:r>
              <a:rPr lang="en-US" dirty="0"/>
              <a:t> para </a:t>
            </a:r>
            <a:r>
              <a:rPr lang="en-US" dirty="0" err="1"/>
              <a:t>migrar</a:t>
            </a:r>
            <a:r>
              <a:rPr lang="en-US" dirty="0"/>
              <a:t> en </a:t>
            </a:r>
            <a:r>
              <a:rPr lang="en-US" dirty="0" err="1"/>
              <a:t>caso</a:t>
            </a:r>
            <a:r>
              <a:rPr lang="en-US" dirty="0"/>
              <a:t> de que </a:t>
            </a:r>
            <a:r>
              <a:rPr lang="en-US" dirty="0" err="1"/>
              <a:t>consideres</a:t>
            </a:r>
            <a:r>
              <a:rPr lang="en-US" dirty="0"/>
              <a:t>.</a:t>
            </a:r>
          </a:p>
        </p:txBody>
      </p:sp>
    </p:spTree>
    <p:extLst>
      <p:ext uri="{BB962C8B-B14F-4D97-AF65-F5344CB8AC3E}">
        <p14:creationId xmlns:p14="http://schemas.microsoft.com/office/powerpoint/2010/main" val="5148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3886656" y="582852"/>
            <a:ext cx="7718989" cy="553884"/>
          </a:xfrm>
        </p:spPr>
        <p:txBody>
          <a:bodyPr/>
          <a:lstStyle/>
          <a:p>
            <a:r>
              <a:rPr lang="en-US" dirty="0">
                <a:cs typeface="Segoe UI"/>
              </a:rPr>
              <a:t>– .De .NET 5 a .NET 6</a:t>
            </a:r>
            <a:endParaRPr lang="en-US" dirty="0"/>
          </a:p>
        </p:txBody>
      </p:sp>
      <p:sp>
        <p:nvSpPr>
          <p:cNvPr id="3" name="Rectangle 2">
            <a:extLst>
              <a:ext uri="{FF2B5EF4-FFF2-40B4-BE49-F238E27FC236}">
                <a16:creationId xmlns:a16="http://schemas.microsoft.com/office/drawing/2014/main" id="{B2EBB25A-E3E8-4576-96F0-82DE397E8EC7}"/>
              </a:ext>
            </a:extLst>
          </p:cNvPr>
          <p:cNvSpPr/>
          <p:nvPr/>
        </p:nvSpPr>
        <p:spPr bwMode="auto">
          <a:xfrm>
            <a:off x="886903" y="1810085"/>
            <a:ext cx="2999755" cy="695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886902" y="4005146"/>
            <a:ext cx="2999755" cy="6951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886902" y="2907615"/>
            <a:ext cx="2999755" cy="6951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86901" y="2907615"/>
            <a:ext cx="2999755" cy="695181"/>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spcBef>
                <a:spcPct val="0"/>
              </a:spcBef>
              <a:spcAft>
                <a:spcPct val="0"/>
              </a:spcAft>
              <a:defRPr/>
            </a:pPr>
            <a:r>
              <a:rPr lang="en-US" sz="20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353286" y="1824340"/>
            <a:ext cx="7618423" cy="3170099"/>
          </a:xfrm>
          <a:prstGeom prst="rect">
            <a:avLst/>
          </a:prstGeom>
          <a:noFill/>
        </p:spPr>
        <p:txBody>
          <a:bodyPr wrap="square">
            <a:spAutoFit/>
          </a:bodyPr>
          <a:lstStyle/>
          <a:p>
            <a:pPr defTabSz="914147">
              <a:defRPr/>
            </a:pPr>
            <a:r>
              <a:rPr lang="en-US" sz="2000" dirty="0">
                <a:latin typeface="Segoe UI"/>
              </a:rPr>
              <a:t>Un SDK, un BCL, </a:t>
            </a:r>
            <a:r>
              <a:rPr lang="en-US" sz="2000" dirty="0" err="1">
                <a:latin typeface="Segoe UI"/>
              </a:rPr>
              <a:t>herramientas</a:t>
            </a:r>
            <a:r>
              <a:rPr lang="en-US" sz="2000" dirty="0">
                <a:latin typeface="Segoe UI"/>
              </a:rPr>
              <a:t> </a:t>
            </a:r>
            <a:r>
              <a:rPr lang="en-US" sz="2000" dirty="0" err="1">
                <a:latin typeface="Segoe UI"/>
              </a:rPr>
              <a:t>unificadas</a:t>
            </a:r>
            <a:endParaRPr lang="en-US" sz="2000" dirty="0">
              <a:latin typeface="Segoe UI"/>
            </a:endParaRPr>
          </a:p>
          <a:p>
            <a:pPr defTabSz="914147">
              <a:defRPr/>
            </a:pPr>
            <a:endParaRPr lang="en-US" sz="2000" dirty="0">
              <a:latin typeface="Segoe UI"/>
            </a:endParaRPr>
          </a:p>
          <a:p>
            <a:pPr defTabSz="914147">
              <a:defRPr/>
            </a:pPr>
            <a:r>
              <a:rPr lang="en-US" sz="2000" dirty="0">
                <a:latin typeface="Segoe UI"/>
              </a:rPr>
              <a:t>Mobile &amp; Desktop Cross-platform UI </a:t>
            </a:r>
            <a:r>
              <a:rPr lang="en-US" sz="2000" dirty="0" err="1">
                <a:latin typeface="Segoe UI"/>
              </a:rPr>
              <a:t>nativa</a:t>
            </a:r>
            <a:r>
              <a:rPr lang="en-US" sz="2000" dirty="0">
                <a:latin typeface="Segoe UI"/>
              </a:rPr>
              <a:t> </a:t>
            </a:r>
          </a:p>
          <a:p>
            <a:pPr defTabSz="914147">
              <a:defRPr/>
            </a:pPr>
            <a:endParaRPr lang="en-US" sz="2000" dirty="0">
              <a:latin typeface="Segoe UI"/>
            </a:endParaRPr>
          </a:p>
          <a:p>
            <a:pPr defTabSz="914147">
              <a:defRPr/>
            </a:pPr>
            <a:r>
              <a:rPr lang="en-US" sz="2000" dirty="0">
                <a:latin typeface="Segoe UI"/>
              </a:rPr>
              <a:t>UI web Cross-platform </a:t>
            </a:r>
          </a:p>
          <a:p>
            <a:pPr defTabSz="914147">
              <a:defRPr/>
            </a:pPr>
            <a:endParaRPr lang="en-US" sz="2000" dirty="0">
              <a:latin typeface="Segoe UI"/>
            </a:endParaRPr>
          </a:p>
          <a:p>
            <a:pPr defTabSz="914147">
              <a:defRPr/>
            </a:pPr>
            <a:r>
              <a:rPr lang="en-US" sz="2000" dirty="0" err="1">
                <a:latin typeface="Segoe UI"/>
              </a:rPr>
              <a:t>Investigaciones</a:t>
            </a:r>
            <a:r>
              <a:rPr lang="en-US" sz="2000" dirty="0">
                <a:latin typeface="Segoe UI"/>
              </a:rPr>
              <a:t> en la </a:t>
            </a:r>
            <a:r>
              <a:rPr lang="en-US" sz="2000" dirty="0" err="1">
                <a:latin typeface="Segoe UI"/>
              </a:rPr>
              <a:t>nube</a:t>
            </a:r>
            <a:endParaRPr lang="en-US" sz="2000" dirty="0">
              <a:latin typeface="Segoe UI"/>
            </a:endParaRPr>
          </a:p>
          <a:p>
            <a:pPr defTabSz="914147">
              <a:defRPr/>
            </a:pPr>
            <a:endParaRPr lang="en-US" sz="2000" dirty="0">
              <a:latin typeface="Segoe UI"/>
            </a:endParaRPr>
          </a:p>
          <a:p>
            <a:pPr defTabSz="914147">
              <a:defRPr/>
            </a:pPr>
            <a:r>
              <a:rPr lang="en-US" sz="2000" dirty="0" err="1">
                <a:latin typeface="Segoe UI"/>
              </a:rPr>
              <a:t>Continuar</a:t>
            </a:r>
            <a:r>
              <a:rPr lang="en-US" sz="2000" dirty="0">
                <a:latin typeface="Segoe UI"/>
              </a:rPr>
              <a:t> </a:t>
            </a:r>
            <a:r>
              <a:rPr lang="en-US" sz="2000" dirty="0" err="1">
                <a:latin typeface="Segoe UI"/>
              </a:rPr>
              <a:t>mejorando</a:t>
            </a:r>
            <a:r>
              <a:rPr lang="en-US" sz="2000" dirty="0">
                <a:latin typeface="Segoe UI"/>
              </a:rPr>
              <a:t> la </a:t>
            </a:r>
            <a:r>
              <a:rPr lang="en-US" sz="2000" dirty="0" err="1">
                <a:latin typeface="Segoe UI"/>
              </a:rPr>
              <a:t>velocidad</a:t>
            </a:r>
            <a:r>
              <a:rPr lang="en-US" sz="2000" dirty="0">
                <a:latin typeface="Segoe UI"/>
              </a:rPr>
              <a:t>, </a:t>
            </a:r>
            <a:r>
              <a:rPr lang="en-US" sz="2000" dirty="0" err="1">
                <a:latin typeface="Segoe UI"/>
              </a:rPr>
              <a:t>tamaño</a:t>
            </a:r>
            <a:r>
              <a:rPr lang="en-US" sz="2000" dirty="0">
                <a:latin typeface="Segoe UI"/>
              </a:rPr>
              <a:t>, </a:t>
            </a:r>
            <a:r>
              <a:rPr lang="en-US" sz="2000" dirty="0" err="1">
                <a:latin typeface="Segoe UI"/>
              </a:rPr>
              <a:t>diagnóstico</a:t>
            </a:r>
            <a:r>
              <a:rPr lang="en-US" sz="2000" dirty="0">
                <a:latin typeface="Segoe UI"/>
              </a:rPr>
              <a:t> en </a:t>
            </a:r>
            <a:r>
              <a:rPr lang="en-US" sz="2000" dirty="0" err="1">
                <a:latin typeface="Segoe UI"/>
              </a:rPr>
              <a:t>servicios</a:t>
            </a:r>
            <a:r>
              <a:rPr lang="en-US" sz="2000" dirty="0">
                <a:latin typeface="Segoe UI"/>
              </a:rPr>
              <a:t> Azure</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456079" y="587370"/>
            <a:ext cx="3430577"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17">
              <a:defRPr/>
            </a:pPr>
            <a:r>
              <a:rPr lang="en-US" sz="3000" dirty="0">
                <a:latin typeface="Segoe UI Semibold"/>
                <a:cs typeface="Segoe UI"/>
              </a:rPr>
              <a:t>La vision de un .NET</a:t>
            </a:r>
            <a:endParaRPr lang="en-US" sz="3000" dirty="0">
              <a:latin typeface="Segoe UI Semibold"/>
            </a:endParaRPr>
          </a:p>
        </p:txBody>
      </p:sp>
    </p:spTree>
    <p:extLst>
      <p:ext uri="{BB962C8B-B14F-4D97-AF65-F5344CB8AC3E}">
        <p14:creationId xmlns:p14="http://schemas.microsoft.com/office/powerpoint/2010/main" val="344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Necesito</a:t>
            </a:r>
            <a:r>
              <a:rPr lang="en-US" dirty="0"/>
              <a:t> </a:t>
            </a:r>
            <a:r>
              <a:rPr lang="en-US" dirty="0" err="1"/>
              <a:t>reescribir</a:t>
            </a:r>
            <a:r>
              <a:rPr lang="en-US" dirty="0"/>
              <a:t> custom renderers?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a:t>No. Estamos </a:t>
            </a:r>
            <a:r>
              <a:rPr lang="en-US" dirty="0" err="1"/>
              <a:t>asegurando</a:t>
            </a:r>
            <a:r>
              <a:rPr lang="en-US" dirty="0"/>
              <a:t> que renderers de </a:t>
            </a:r>
            <a:r>
              <a:rPr lang="en-US" dirty="0" err="1"/>
              <a:t>Xamarin.Forms</a:t>
            </a:r>
            <a:r>
              <a:rPr lang="en-US" dirty="0"/>
              <a:t> </a:t>
            </a:r>
            <a:r>
              <a:rPr lang="en-US" dirty="0" err="1"/>
              <a:t>continuen</a:t>
            </a:r>
            <a:r>
              <a:rPr lang="en-US" dirty="0"/>
              <a:t> </a:t>
            </a:r>
            <a:r>
              <a:rPr lang="en-US" dirty="0" err="1"/>
              <a:t>funcionando</a:t>
            </a:r>
            <a:r>
              <a:rPr lang="en-US" dirty="0"/>
              <a:t>.</a:t>
            </a:r>
          </a:p>
        </p:txBody>
      </p:sp>
      <p:sp>
        <p:nvSpPr>
          <p:cNvPr id="4" name="Subtitle 2">
            <a:extLst>
              <a:ext uri="{FF2B5EF4-FFF2-40B4-BE49-F238E27FC236}">
                <a16:creationId xmlns:a16="http://schemas.microsoft.com/office/drawing/2014/main" id="{34183AAB-AFB7-5D40-B6D8-EA188AEFB0FA}"/>
              </a:ext>
            </a:extLst>
          </p:cNvPr>
          <p:cNvSpPr txBox="1">
            <a:spLocks/>
          </p:cNvSpPr>
          <p:nvPr/>
        </p:nvSpPr>
        <p:spPr>
          <a:xfrm>
            <a:off x="1524000" y="4079875"/>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Aunque</a:t>
            </a:r>
            <a:r>
              <a:rPr lang="en-US" dirty="0"/>
              <a:t>, </a:t>
            </a:r>
            <a:r>
              <a:rPr lang="en-US" dirty="0" err="1"/>
              <a:t>puede</a:t>
            </a:r>
            <a:r>
              <a:rPr lang="en-US" dirty="0"/>
              <a:t> que </a:t>
            </a:r>
            <a:r>
              <a:rPr lang="en-US" dirty="0" err="1"/>
              <a:t>te</a:t>
            </a:r>
            <a:r>
              <a:rPr lang="en-US" dirty="0"/>
              <a:t> </a:t>
            </a:r>
            <a:r>
              <a:rPr lang="en-US" dirty="0" err="1"/>
              <a:t>interese</a:t>
            </a:r>
            <a:r>
              <a:rPr lang="en-US" dirty="0"/>
              <a:t> </a:t>
            </a:r>
            <a:r>
              <a:rPr lang="en-US" dirty="0" err="1"/>
              <a:t>migrar</a:t>
            </a:r>
            <a:r>
              <a:rPr lang="en-US" dirty="0"/>
              <a:t> bajo </a:t>
            </a:r>
            <a:r>
              <a:rPr lang="en-US" dirty="0" err="1"/>
              <a:t>tu</a:t>
            </a:r>
            <a:r>
              <a:rPr lang="en-US" dirty="0"/>
              <a:t> </a:t>
            </a:r>
            <a:r>
              <a:rPr lang="en-US" dirty="0" err="1"/>
              <a:t>conveniencia</a:t>
            </a:r>
            <a:r>
              <a:rPr lang="en-US" dirty="0"/>
              <a:t>.</a:t>
            </a:r>
          </a:p>
        </p:txBody>
      </p:sp>
    </p:spTree>
    <p:extLst>
      <p:ext uri="{BB962C8B-B14F-4D97-AF65-F5344CB8AC3E}">
        <p14:creationId xmlns:p14="http://schemas.microsoft.com/office/powerpoint/2010/main" val="95420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Seguirán</a:t>
            </a:r>
            <a:r>
              <a:rPr lang="en-US" dirty="0"/>
              <a:t> </a:t>
            </a:r>
            <a:r>
              <a:rPr lang="en-US" dirty="0" err="1"/>
              <a:t>librerías</a:t>
            </a:r>
            <a:r>
              <a:rPr lang="en-US" dirty="0"/>
              <a:t> 3</a:t>
            </a:r>
            <a:r>
              <a:rPr lang="en-US" baseline="30000" dirty="0"/>
              <a:t>rd</a:t>
            </a:r>
            <a:r>
              <a:rPr lang="en-US" dirty="0"/>
              <a:t> </a:t>
            </a:r>
            <a:r>
              <a:rPr lang="en-US" dirty="0" err="1"/>
              <a:t>funcionando</a:t>
            </a:r>
            <a:r>
              <a:rPr lang="en-US" dirty="0"/>
              <a: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005187"/>
            <a:ext cx="9144000" cy="849463"/>
          </a:xfrm>
        </p:spPr>
        <p:txBody>
          <a:bodyPr anchor="ctr"/>
          <a:lstStyle/>
          <a:p>
            <a:r>
              <a:rPr lang="en-US" dirty="0"/>
              <a:t>Si! </a:t>
            </a:r>
            <a:r>
              <a:rPr lang="en-US" dirty="0" err="1"/>
              <a:t>Aunque</a:t>
            </a:r>
            <a:r>
              <a:rPr lang="en-US" dirty="0"/>
              <a:t> </a:t>
            </a:r>
            <a:r>
              <a:rPr lang="en-US" dirty="0" err="1"/>
              <a:t>tendrán</a:t>
            </a:r>
            <a:r>
              <a:rPr lang="en-US" dirty="0"/>
              <a:t> que ser </a:t>
            </a:r>
            <a:r>
              <a:rPr lang="en-US" dirty="0" err="1"/>
              <a:t>recompiladas</a:t>
            </a:r>
            <a:r>
              <a:rPr lang="en-US" dirty="0"/>
              <a:t> al </a:t>
            </a:r>
            <a:r>
              <a:rPr lang="en-US" dirty="0" err="1"/>
              <a:t>menos</a:t>
            </a:r>
            <a:r>
              <a:rPr lang="en-US" dirty="0"/>
              <a:t> con .NET 6, y </a:t>
            </a:r>
            <a:r>
              <a:rPr lang="en-US" dirty="0" err="1"/>
              <a:t>hacer</a:t>
            </a:r>
            <a:r>
              <a:rPr lang="en-US" dirty="0"/>
              <a:t> </a:t>
            </a:r>
            <a:r>
              <a:rPr lang="en-US" dirty="0" err="1"/>
              <a:t>cambio</a:t>
            </a:r>
            <a:r>
              <a:rPr lang="en-US" dirty="0"/>
              <a:t> de </a:t>
            </a:r>
            <a:r>
              <a:rPr lang="en-US" dirty="0" err="1"/>
              <a:t>algun</a:t>
            </a:r>
            <a:r>
              <a:rPr lang="en-US" dirty="0"/>
              <a:t> namespace.</a:t>
            </a:r>
          </a:p>
        </p:txBody>
      </p:sp>
    </p:spTree>
    <p:extLst>
      <p:ext uri="{BB962C8B-B14F-4D97-AF65-F5344CB8AC3E}">
        <p14:creationId xmlns:p14="http://schemas.microsoft.com/office/powerpoint/2010/main" val="35310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¿Se </a:t>
            </a:r>
            <a:r>
              <a:rPr lang="en-US" dirty="0" err="1"/>
              <a:t>soportará</a:t>
            </a:r>
            <a:r>
              <a:rPr lang="en-US" dirty="0"/>
              <a:t> Linux en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838988"/>
            <a:ext cx="9144000" cy="1181862"/>
          </a:xfrm>
        </p:spPr>
        <p:txBody>
          <a:bodyPr anchor="ctr"/>
          <a:lstStyle/>
          <a:p>
            <a:r>
              <a:rPr lang="en-US" dirty="0"/>
              <a:t>No es una de las </a:t>
            </a:r>
            <a:r>
              <a:rPr lang="en-US" dirty="0" err="1"/>
              <a:t>plataformas</a:t>
            </a:r>
            <a:r>
              <a:rPr lang="en-US" dirty="0"/>
              <a:t> </a:t>
            </a:r>
            <a:r>
              <a:rPr lang="en-US" dirty="0" err="1"/>
              <a:t>soportadas</a:t>
            </a:r>
            <a:r>
              <a:rPr lang="en-US" dirty="0"/>
              <a:t> de entrada. </a:t>
            </a:r>
            <a:r>
              <a:rPr lang="en-US" dirty="0" err="1"/>
              <a:t>Habrá</a:t>
            </a:r>
            <a:r>
              <a:rPr lang="en-US" dirty="0"/>
              <a:t> </a:t>
            </a:r>
            <a:r>
              <a:rPr lang="en-US" dirty="0" err="1"/>
              <a:t>apoyo</a:t>
            </a:r>
            <a:r>
              <a:rPr lang="en-US" dirty="0"/>
              <a:t> a backend no official </a:t>
            </a:r>
            <a:r>
              <a:rPr lang="en-US" dirty="0" err="1"/>
              <a:t>implementado</a:t>
            </a:r>
            <a:r>
              <a:rPr lang="en-US" dirty="0"/>
              <a:t> con GTK </a:t>
            </a:r>
            <a:r>
              <a:rPr lang="en-US" dirty="0" err="1"/>
              <a:t>así</a:t>
            </a:r>
            <a:r>
              <a:rPr lang="en-US" dirty="0"/>
              <a:t> </a:t>
            </a:r>
            <a:r>
              <a:rPr lang="en-US" dirty="0" err="1"/>
              <a:t>como</a:t>
            </a:r>
            <a:r>
              <a:rPr lang="en-US" dirty="0"/>
              <a:t> </a:t>
            </a:r>
            <a:r>
              <a:rPr lang="en-US" dirty="0" err="1"/>
              <a:t>proyectos</a:t>
            </a:r>
            <a:r>
              <a:rPr lang="en-US" dirty="0"/>
              <a:t> </a:t>
            </a:r>
            <a:r>
              <a:rPr lang="en-US" dirty="0" err="1"/>
              <a:t>experimentales</a:t>
            </a:r>
            <a:r>
              <a:rPr lang="en-US" dirty="0"/>
              <a:t> </a:t>
            </a:r>
            <a:r>
              <a:rPr lang="en-US" dirty="0" err="1"/>
              <a:t>como</a:t>
            </a:r>
            <a:r>
              <a:rPr lang="en-US" dirty="0"/>
              <a:t> </a:t>
            </a:r>
            <a:r>
              <a:rPr lang="en-US" dirty="0" err="1"/>
              <a:t>controles</a:t>
            </a:r>
            <a:r>
              <a:rPr lang="en-US" dirty="0"/>
              <a:t> </a:t>
            </a:r>
            <a:r>
              <a:rPr lang="en-US" dirty="0" err="1"/>
              <a:t>dibujados</a:t>
            </a:r>
            <a:r>
              <a:rPr lang="en-US" dirty="0"/>
              <a:t>.</a:t>
            </a:r>
          </a:p>
        </p:txBody>
      </p:sp>
    </p:spTree>
    <p:extLst>
      <p:ext uri="{BB962C8B-B14F-4D97-AF65-F5344CB8AC3E}">
        <p14:creationId xmlns:p14="http://schemas.microsoft.com/office/powerpoint/2010/main" val="17052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Qué</a:t>
            </a:r>
            <a:r>
              <a:rPr lang="en-US" dirty="0"/>
              <a:t> “</a:t>
            </a:r>
            <a:r>
              <a:rPr lang="en-US" dirty="0" err="1"/>
              <a:t>sabor</a:t>
            </a:r>
            <a:r>
              <a:rPr lang="en-US" dirty="0"/>
              <a:t>” de XAML se </a:t>
            </a:r>
            <a:r>
              <a:rPr lang="en-US" dirty="0" err="1"/>
              <a:t>usará</a:t>
            </a:r>
            <a:r>
              <a:rPr lang="en-US" dirty="0"/>
              <a:t> en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237767"/>
            <a:ext cx="9144000" cy="1329595"/>
          </a:xfrm>
        </p:spPr>
        <p:txBody>
          <a:bodyPr anchor="ctr"/>
          <a:lstStyle/>
          <a:p>
            <a:r>
              <a:rPr lang="en-US" dirty="0"/>
              <a:t>El </a:t>
            </a:r>
            <a:r>
              <a:rPr lang="en-US" dirty="0" err="1"/>
              <a:t>mismo</a:t>
            </a:r>
            <a:r>
              <a:rPr lang="en-US" dirty="0"/>
              <a:t> XAML que se </a:t>
            </a:r>
            <a:r>
              <a:rPr lang="en-US" dirty="0" err="1"/>
              <a:t>usa</a:t>
            </a:r>
            <a:r>
              <a:rPr lang="en-US" dirty="0"/>
              <a:t> en </a:t>
            </a:r>
            <a:r>
              <a:rPr lang="en-US" dirty="0" err="1"/>
              <a:t>Xamarin.Forms</a:t>
            </a:r>
            <a:r>
              <a:rPr lang="en-US" dirty="0"/>
              <a:t> hoy. </a:t>
            </a:r>
          </a:p>
          <a:p>
            <a:endParaRPr lang="en-US" dirty="0"/>
          </a:p>
          <a:p>
            <a:r>
              <a:rPr lang="en-US" dirty="0" err="1"/>
              <a:t>Vamos</a:t>
            </a:r>
            <a:r>
              <a:rPr lang="en-US" dirty="0"/>
              <a:t> a </a:t>
            </a:r>
            <a:r>
              <a:rPr lang="en-US" dirty="0" err="1"/>
              <a:t>revisar</a:t>
            </a:r>
            <a:r>
              <a:rPr lang="en-US" dirty="0"/>
              <a:t> </a:t>
            </a:r>
            <a:r>
              <a:rPr lang="en-US" dirty="0" err="1"/>
              <a:t>cambios</a:t>
            </a:r>
            <a:r>
              <a:rPr lang="en-US" dirty="0"/>
              <a:t> en </a:t>
            </a:r>
            <a:r>
              <a:rPr lang="en-US" dirty="0" err="1"/>
              <a:t>algunos</a:t>
            </a:r>
            <a:r>
              <a:rPr lang="en-US" dirty="0"/>
              <a:t> </a:t>
            </a:r>
            <a:r>
              <a:rPr lang="en-US" dirty="0" err="1"/>
              <a:t>nombres</a:t>
            </a:r>
            <a:r>
              <a:rPr lang="en-US" dirty="0"/>
              <a:t> </a:t>
            </a:r>
            <a:r>
              <a:rPr lang="en-US" dirty="0" err="1"/>
              <a:t>después</a:t>
            </a:r>
            <a:r>
              <a:rPr lang="en-US" dirty="0"/>
              <a:t> de la preview.</a:t>
            </a:r>
          </a:p>
        </p:txBody>
      </p:sp>
    </p:spTree>
    <p:extLst>
      <p:ext uri="{BB962C8B-B14F-4D97-AF65-F5344CB8AC3E}">
        <p14:creationId xmlns:p14="http://schemas.microsoft.com/office/powerpoint/2010/main" val="35822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Dónde</a:t>
            </a:r>
            <a:r>
              <a:rPr lang="en-US" dirty="0"/>
              <a:t> </a:t>
            </a:r>
            <a:r>
              <a:rPr lang="en-US" dirty="0" err="1"/>
              <a:t>puedo</a:t>
            </a:r>
            <a:r>
              <a:rPr lang="en-US" dirty="0"/>
              <a:t> </a:t>
            </a:r>
            <a:r>
              <a:rPr lang="en-US" dirty="0" err="1"/>
              <a:t>seguir</a:t>
            </a:r>
            <a:r>
              <a:rPr lang="en-US" dirty="0"/>
              <a:t> el </a:t>
            </a:r>
            <a:r>
              <a:rPr lang="en-US" dirty="0" err="1"/>
              <a:t>progreso</a:t>
            </a:r>
            <a:r>
              <a:rPr lang="en-US" dirty="0"/>
              <a: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4237767"/>
            <a:ext cx="9144000" cy="1329595"/>
          </a:xfrm>
        </p:spPr>
        <p:txBody>
          <a:bodyPr anchor="ctr"/>
          <a:lstStyle/>
          <a:p>
            <a:r>
              <a:rPr lang="en-US" dirty="0" err="1"/>
              <a:t>github.com</a:t>
            </a:r>
            <a:r>
              <a:rPr lang="en-US" dirty="0"/>
              <a:t>/dotnet/</a:t>
            </a:r>
            <a:r>
              <a:rPr lang="en-US" dirty="0" err="1"/>
              <a:t>maui</a:t>
            </a:r>
            <a:endParaRPr lang="en-US" dirty="0"/>
          </a:p>
          <a:p>
            <a:endParaRPr lang="en-US" dirty="0"/>
          </a:p>
          <a:p>
            <a:r>
              <a:rPr lang="en-US" dirty="0" err="1"/>
              <a:t>Actualizado</a:t>
            </a:r>
            <a:r>
              <a:rPr lang="en-US" dirty="0"/>
              <a:t> </a:t>
            </a:r>
            <a:r>
              <a:rPr lang="en-US" dirty="0" err="1"/>
              <a:t>frecuentemente</a:t>
            </a:r>
            <a:r>
              <a:rPr lang="en-US" dirty="0"/>
              <a:t> en </a:t>
            </a:r>
            <a:r>
              <a:rPr lang="en-US" dirty="0" err="1"/>
              <a:t>xamarin</a:t>
            </a:r>
            <a:r>
              <a:rPr lang="en-US" dirty="0"/>
              <a:t>/</a:t>
            </a:r>
            <a:r>
              <a:rPr lang="en-US" dirty="0" err="1"/>
              <a:t>xamarin.forms</a:t>
            </a:r>
            <a:endParaRPr lang="en-US" dirty="0"/>
          </a:p>
        </p:txBody>
      </p:sp>
    </p:spTree>
    <p:extLst>
      <p:ext uri="{BB962C8B-B14F-4D97-AF65-F5344CB8AC3E}">
        <p14:creationId xmlns:p14="http://schemas.microsoft.com/office/powerpoint/2010/main" val="391556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209255" y="2862810"/>
            <a:ext cx="9167503" cy="1132380"/>
          </a:xfrm>
        </p:spPr>
        <p:txBody>
          <a:bodyPr>
            <a:normAutofit fontScale="90000"/>
          </a:bodyPr>
          <a:lstStyle/>
          <a:p>
            <a:pPr algn="ctr"/>
            <a:r>
              <a:rPr lang="en-US" sz="7058" dirty="0">
                <a:latin typeface="Segoe UI Semibold"/>
                <a:cs typeface="Segoe UI Semibold"/>
              </a:rPr>
              <a:t>¿</a:t>
            </a:r>
            <a:r>
              <a:rPr lang="en-US" sz="7058" dirty="0" err="1">
                <a:solidFill>
                  <a:schemeClr val="bg1"/>
                </a:solidFill>
                <a:latin typeface="Segoe UI Semibold"/>
                <a:cs typeface="Segoe UI Semibold"/>
              </a:rPr>
              <a:t>Preguntas</a:t>
            </a:r>
            <a:r>
              <a:rPr lang="en-US" sz="7058" dirty="0">
                <a:solidFill>
                  <a:schemeClr val="bg1"/>
                </a:solidFill>
                <a:latin typeface="Segoe UI Semibold"/>
                <a:cs typeface="Segoe UI Semibold"/>
              </a:rPr>
              <a:t>?</a:t>
            </a:r>
            <a:endParaRPr lang="en-US" sz="7007" dirty="0">
              <a:solidFill>
                <a:schemeClr val="bg1"/>
              </a:solidFill>
              <a:cs typeface="Segoe UI"/>
            </a:endParaRPr>
          </a:p>
        </p:txBody>
      </p:sp>
    </p:spTree>
    <p:extLst>
      <p:ext uri="{BB962C8B-B14F-4D97-AF65-F5344CB8AC3E}">
        <p14:creationId xmlns:p14="http://schemas.microsoft.com/office/powerpoint/2010/main" val="22470393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22" y="1927159"/>
            <a:ext cx="6131014" cy="2554545"/>
          </a:xfrm>
          <a:prstGeom prst="rect">
            <a:avLst/>
          </a:prstGeom>
          <a:noFill/>
        </p:spPr>
        <p:txBody>
          <a:bodyPr wrap="square">
            <a:spAutoFit/>
          </a:bodyPr>
          <a:lstStyle/>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UI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nativa</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cross platform</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Proyecto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único</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Código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compartido</a:t>
            </a: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Despliegue</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 multiples </a:t>
            </a:r>
            <a:r>
              <a:rPr lang="en-US" sz="20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dispositivos</a:t>
            </a: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mobile &amp; desktop</a:t>
            </a:r>
          </a:p>
          <a:p>
            <a:pPr defTabSz="914225">
              <a:defRPr/>
            </a:pPr>
            <a:endPar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Disponible con .NET 6</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782" y="1836110"/>
            <a:ext cx="4773746" cy="163053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rgbClr val="FFFFFF"/>
                </a:solidFill>
                <a:latin typeface="Calibri" panose="020F0502020204030204"/>
                <a:ea typeface="Segoe UI" pitchFamily="34" charset="0"/>
                <a:cs typeface="Segoe UI"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1593" y="2651380"/>
            <a:ext cx="4655101" cy="706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rgbClr val="FFFFFF"/>
                </a:solidFill>
                <a:latin typeface="Calibri" panose="020F0502020204030204"/>
                <a:ea typeface="Segoe UI" pitchFamily="34" charset="0"/>
                <a:cs typeface="Segoe UI" pitchFamily="34" charset="0"/>
              </a:rPr>
              <a:t>.NET Multi-platform App 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3112" y="6270873"/>
            <a:ext cx="7545777" cy="221599"/>
          </a:xfrm>
          <a:prstGeom prst="rect">
            <a:avLst/>
          </a:prstGeom>
          <a:noFill/>
        </p:spPr>
        <p:txBody>
          <a:bodyPr wrap="square" lIns="0" tIns="0" rIns="0" bIns="0" rtlCol="0">
            <a:spAutoFit/>
          </a:bodyPr>
          <a:lstStyle/>
          <a:p>
            <a:pPr algn="ctr" defTabSz="914225">
              <a:lnSpc>
                <a:spcPct val="90000"/>
              </a:lnSpc>
              <a:spcAft>
                <a:spcPts val="600"/>
              </a:spcAft>
              <a:tabLst>
                <a:tab pos="5379005" algn="l"/>
              </a:tabLst>
              <a:defRPr/>
            </a:pPr>
            <a:r>
              <a:rPr lang="en-US" sz="1600" dirty="0">
                <a:solidFill>
                  <a:srgbClr val="50E6FF"/>
                </a:solidFill>
                <a:latin typeface="Segoe UI"/>
              </a:rPr>
              <a:t>github.com/dotnet/</a:t>
            </a:r>
            <a:r>
              <a:rPr lang="en-US" sz="1600" dirty="0" err="1">
                <a:solidFill>
                  <a:srgbClr val="50E6FF"/>
                </a:solidFill>
                <a:latin typeface="Segoe UI"/>
              </a:rPr>
              <a:t>maui</a:t>
            </a:r>
            <a:endParaRPr lang="en-US" sz="1600" dirty="0">
              <a:solidFill>
                <a:srgbClr val="50E6FF"/>
              </a:solidFill>
              <a:highlight>
                <a:srgbClr val="FFFF00"/>
              </a:highlight>
              <a:latin typeface="Segoe UI"/>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783" y="3541530"/>
            <a:ext cx="4773747" cy="700985"/>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err="1">
                    <a:solidFill>
                      <a:srgbClr val="FFFFFF"/>
                    </a:solidFill>
                    <a:latin typeface="Calibri" panose="020F0502020204030204"/>
                    <a:ea typeface="Segoe UI" pitchFamily="34" charset="0"/>
                    <a:cs typeface="Segoe UI" pitchFamily="34" charset="0"/>
                  </a:rPr>
                  <a:t>WinUI</a:t>
                </a:r>
                <a:endParaRPr lang="en-US" dirty="0">
                  <a:solidFill>
                    <a:srgbClr val="FFFFFF"/>
                  </a:solidFill>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dirty="0">
                  <a:solidFill>
                    <a:srgbClr val="FFFFFF"/>
                  </a:solidFill>
                  <a:latin typeface="Calibri" panose="020F0502020204030204"/>
                  <a:ea typeface="Segoe UI" pitchFamily="34" charset="0"/>
                  <a:cs typeface="Segoe UI"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5230" y="4239895"/>
            <a:ext cx="4646022" cy="1612224"/>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31528" cy="312073"/>
                </a:xfrm>
                <a:prstGeom prst="rect">
                  <a:avLst/>
                </a:prstGeom>
                <a:noFill/>
              </p:spPr>
              <p:txBody>
                <a:bodyPr wrap="none" rtlCol="0">
                  <a:spAutoFit/>
                </a:bodyPr>
                <a:lstStyle/>
                <a:p>
                  <a:pPr defTabSz="914225"/>
                  <a:r>
                    <a:rPr lang="en-US" sz="1400" dirty="0">
                      <a:solidFill>
                        <a:srgbClr val="FFFFFF"/>
                      </a:solidFill>
                      <a:latin typeface="Calibri" panose="020F0502020204030204"/>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27095" cy="280718"/>
                </a:xfrm>
                <a:prstGeom prst="rect">
                  <a:avLst/>
                </a:prstGeom>
                <a:noFill/>
              </p:spPr>
              <p:txBody>
                <a:bodyPr wrap="none" rtlCol="0">
                  <a:spAutoFit/>
                </a:bodyPr>
                <a:lstStyle/>
                <a:p>
                  <a:pPr defTabSz="914225"/>
                  <a:r>
                    <a:rPr lang="en-US" sz="1200" dirty="0">
                      <a:solidFill>
                        <a:srgbClr val="FFFFFF"/>
                      </a:solidFill>
                      <a:latin typeface="Calibri" panose="020F0502020204030204"/>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grpSp>
    </p:spTree>
    <p:extLst>
      <p:ext uri="{BB962C8B-B14F-4D97-AF65-F5344CB8AC3E}">
        <p14:creationId xmlns:p14="http://schemas.microsoft.com/office/powerpoint/2010/main" val="34351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fade">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Effect transition="in" filter="fade">
                                      <p:cBhvr>
                                        <p:cTn id="29" dur="500"/>
                                        <p:tgtEl>
                                          <p:spTgt spid="1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42" presetClass="path" presetSubtype="0" decel="100000" fill="hold" grpId="1" nodeType="withEffect">
                                  <p:stCondLst>
                                    <p:cond delay="0"/>
                                  </p:stCondLst>
                                  <p:childTnLst>
                                    <p:animMotion origin="layout" path="M 0 4.44444E-6 L 0 0.03287 " pathEditMode="relative" rAng="0" ptsTypes="AA">
                                      <p:cBhvr>
                                        <p:cTn id="45"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45B8-1E92-4335-A557-44028ECEDFCB}"/>
              </a:ext>
            </a:extLst>
          </p:cNvPr>
          <p:cNvSpPr>
            <a:spLocks noGrp="1"/>
          </p:cNvSpPr>
          <p:nvPr>
            <p:ph type="title"/>
          </p:nvPr>
        </p:nvSpPr>
        <p:spPr/>
        <p:txBody>
          <a:bodyPr/>
          <a:lstStyle/>
          <a:p>
            <a:r>
              <a:rPr lang="en-US"/>
              <a:t>Mac Catalyst</a:t>
            </a:r>
          </a:p>
        </p:txBody>
      </p:sp>
      <p:pic>
        <p:nvPicPr>
          <p:cNvPr id="5" name="Online Media 2" descr="Pool Math on Intel macOS via Catalyst + Xamarin Forms">
            <a:hlinkClick r:id="" action="ppaction://media"/>
            <a:extLst>
              <a:ext uri="{FF2B5EF4-FFF2-40B4-BE49-F238E27FC236}">
                <a16:creationId xmlns:a16="http://schemas.microsoft.com/office/drawing/2014/main" id="{60C35223-7F5F-4FC2-899A-4B69FD03CDC3}"/>
              </a:ext>
            </a:extLst>
          </p:cNvPr>
          <p:cNvPicPr>
            <a:picLocks noRot="1" noChangeAspect="1"/>
          </p:cNvPicPr>
          <p:nvPr>
            <a:videoFile r:link="rId1"/>
          </p:nvPr>
        </p:nvPicPr>
        <p:blipFill>
          <a:blip r:embed="rId3"/>
          <a:stretch>
            <a:fillRect/>
          </a:stretch>
        </p:blipFill>
        <p:spPr>
          <a:xfrm>
            <a:off x="3932251" y="1827330"/>
            <a:ext cx="4817604" cy="3610578"/>
          </a:xfrm>
          <a:prstGeom prst="rect">
            <a:avLst/>
          </a:prstGeom>
        </p:spPr>
      </p:pic>
      <p:sp>
        <p:nvSpPr>
          <p:cNvPr id="7" name="TextBox 6">
            <a:extLst>
              <a:ext uri="{FF2B5EF4-FFF2-40B4-BE49-F238E27FC236}">
                <a16:creationId xmlns:a16="http://schemas.microsoft.com/office/drawing/2014/main" id="{206D3F3E-CBCE-4003-AFED-0ED82446B1DA}"/>
              </a:ext>
            </a:extLst>
          </p:cNvPr>
          <p:cNvSpPr txBox="1"/>
          <p:nvPr/>
        </p:nvSpPr>
        <p:spPr>
          <a:xfrm>
            <a:off x="260683" y="6025068"/>
            <a:ext cx="10230853" cy="646331"/>
          </a:xfrm>
          <a:prstGeom prst="rect">
            <a:avLst/>
          </a:prstGeom>
          <a:noFill/>
        </p:spPr>
        <p:txBody>
          <a:bodyPr wrap="square">
            <a:spAutoFit/>
          </a:bodyPr>
          <a:lstStyle/>
          <a:p>
            <a:r>
              <a:rPr lang="en-US" dirty="0"/>
              <a:t>Jonathan Dick – Pool Math</a:t>
            </a:r>
          </a:p>
          <a:p>
            <a:r>
              <a:rPr lang="en-US" dirty="0"/>
              <a:t>Gracias Frank! https://</a:t>
            </a:r>
            <a:r>
              <a:rPr lang="en-US" dirty="0" err="1"/>
              <a:t>praeclarum.org</a:t>
            </a:r>
            <a:r>
              <a:rPr lang="en-US" dirty="0"/>
              <a:t>/2020/11/10/</a:t>
            </a:r>
            <a:r>
              <a:rPr lang="en-US" dirty="0" err="1"/>
              <a:t>catalyst.html</a:t>
            </a:r>
            <a:endParaRPr lang="en-US" dirty="0"/>
          </a:p>
        </p:txBody>
      </p:sp>
    </p:spTree>
    <p:extLst>
      <p:ext uri="{BB962C8B-B14F-4D97-AF65-F5344CB8AC3E}">
        <p14:creationId xmlns:p14="http://schemas.microsoft.com/office/powerpoint/2010/main" val="2733895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45B8-1E92-4335-A557-44028ECEDFCB}"/>
              </a:ext>
            </a:extLst>
          </p:cNvPr>
          <p:cNvSpPr>
            <a:spLocks noGrp="1"/>
          </p:cNvSpPr>
          <p:nvPr>
            <p:ph type="title"/>
          </p:nvPr>
        </p:nvSpPr>
        <p:spPr/>
        <p:txBody>
          <a:bodyPr/>
          <a:lstStyle/>
          <a:p>
            <a:r>
              <a:rPr lang="en-US" err="1"/>
              <a:t>WinUI</a:t>
            </a:r>
            <a:r>
              <a:rPr lang="en-US"/>
              <a:t> 3</a:t>
            </a:r>
          </a:p>
        </p:txBody>
      </p:sp>
      <p:sp>
        <p:nvSpPr>
          <p:cNvPr id="7" name="TextBox 6">
            <a:extLst>
              <a:ext uri="{FF2B5EF4-FFF2-40B4-BE49-F238E27FC236}">
                <a16:creationId xmlns:a16="http://schemas.microsoft.com/office/drawing/2014/main" id="{206D3F3E-CBCE-4003-AFED-0ED82446B1DA}"/>
              </a:ext>
            </a:extLst>
          </p:cNvPr>
          <p:cNvSpPr txBox="1"/>
          <p:nvPr/>
        </p:nvSpPr>
        <p:spPr>
          <a:xfrm>
            <a:off x="2706305" y="5991127"/>
            <a:ext cx="6779388" cy="369332"/>
          </a:xfrm>
          <a:prstGeom prst="rect">
            <a:avLst/>
          </a:prstGeom>
          <a:noFill/>
        </p:spPr>
        <p:txBody>
          <a:bodyPr wrap="square">
            <a:spAutoFit/>
          </a:bodyPr>
          <a:lstStyle/>
          <a:p>
            <a:r>
              <a:rPr lang="en-US" dirty="0">
                <a:hlinkClick r:id="rId2"/>
              </a:rPr>
              <a:t>https://github.com/xamarin/Xamarin.Forms/tree/winui3_desktop</a:t>
            </a: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5BE1F347-26B0-4CD4-A051-0E74D1AADE7A}"/>
              </a:ext>
            </a:extLst>
          </p:cNvPr>
          <p:cNvPicPr>
            <a:picLocks noChangeAspect="1"/>
          </p:cNvPicPr>
          <p:nvPr/>
        </p:nvPicPr>
        <p:blipFill>
          <a:blip r:embed="rId3"/>
          <a:stretch>
            <a:fillRect/>
          </a:stretch>
        </p:blipFill>
        <p:spPr>
          <a:xfrm>
            <a:off x="2310863" y="1450644"/>
            <a:ext cx="7570273" cy="4090353"/>
          </a:xfrm>
          <a:prstGeom prst="rect">
            <a:avLst/>
          </a:prstGeom>
        </p:spPr>
      </p:pic>
    </p:spTree>
    <p:extLst>
      <p:ext uri="{BB962C8B-B14F-4D97-AF65-F5344CB8AC3E}">
        <p14:creationId xmlns:p14="http://schemas.microsoft.com/office/powerpoint/2010/main" val="3129133787"/>
      </p:ext>
    </p:extLst>
  </p:cSld>
  <p:clrMapOvr>
    <a:masterClrMapping/>
  </p:clrMapOvr>
  <p:transition>
    <p:fade/>
  </p:transition>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4603</TotalTime>
  <Words>4123</Words>
  <Application>Microsoft Macintosh PowerPoint</Application>
  <PresentationFormat>Panorámica</PresentationFormat>
  <Paragraphs>606</Paragraphs>
  <Slides>65</Slides>
  <Notes>20</Notes>
  <HiddenSlides>0</HiddenSlides>
  <MMClips>1</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65</vt:i4>
      </vt:variant>
    </vt:vector>
  </HeadingPairs>
  <TitlesOfParts>
    <vt:vector size="77" baseType="lpstr">
      <vt:lpstr>Arial</vt:lpstr>
      <vt:lpstr>Calibri</vt:lpstr>
      <vt:lpstr>Consolas</vt:lpstr>
      <vt:lpstr>Neo Sans Std Medium</vt:lpstr>
      <vt:lpstr>Open Sans</vt:lpstr>
      <vt:lpstr>Segoe UI</vt:lpstr>
      <vt:lpstr>Segoe UI Light</vt:lpstr>
      <vt:lpstr>Segoe UI Semibold</vt:lpstr>
      <vt:lpstr>Segoe UI Semilight</vt:lpstr>
      <vt:lpstr>SFMono-Regular</vt:lpstr>
      <vt:lpstr>Wingdings</vt:lpstr>
      <vt:lpstr>XamarinTemplate</vt:lpstr>
      <vt:lpstr>Presentación de PowerPoint</vt:lpstr>
      <vt:lpstr>   Javier Suárez</vt:lpstr>
      <vt:lpstr>Presentación de PowerPoint</vt:lpstr>
      <vt:lpstr>¿Qué es .NET MAUI?</vt:lpstr>
      <vt:lpstr>El viaje hacia un único .NET </vt:lpstr>
      <vt:lpstr>– .De .NET 5 a .NET 6</vt:lpstr>
      <vt:lpstr>.NET Multi-platform App UI</vt:lpstr>
      <vt:lpstr>Mac Catalyst</vt:lpstr>
      <vt:lpstr>WinUI 3</vt:lpstr>
      <vt:lpstr>Blazor Desktop</vt:lpstr>
      <vt:lpstr>.NET MAUI: Otros detalles</vt:lpstr>
      <vt:lpstr>Los objetivos de .NET MAUI</vt:lpstr>
      <vt:lpstr>La arquitectura de .NET MAUI</vt:lpstr>
      <vt:lpstr>Presentación de PowerPoint</vt:lpstr>
      <vt:lpstr>Roadmap</vt:lpstr>
      <vt:lpstr>.NET 6 Timeline</vt:lpstr>
      <vt:lpstr>.NET 6 Timeline</vt:lpstr>
      <vt:lpstr>.NET 6 Timeline</vt:lpstr>
      <vt:lpstr>¿Dónde tengo más información?</vt:lpstr>
      <vt:lpstr>Cambios que introducirá .NET MAUI</vt:lpstr>
      <vt:lpstr>Aplicación y eventos relacionados con el ciclo de vida </vt:lpstr>
      <vt:lpstr>.NET MAUI NO tendrá renderers</vt:lpstr>
      <vt:lpstr>.NET MAUI usará handlers</vt:lpstr>
      <vt:lpstr>¿Por qué este cambio con respecto a Xamarin.Forms?</vt:lpstr>
      <vt:lpstr>Xamarin.Forms: Añadir código personalizado, puede mejorar</vt:lpstr>
      <vt:lpstr>Los objetivos de los Handlers</vt:lpstr>
      <vt:lpstr>Estrategia actual con los Renderers</vt:lpstr>
      <vt:lpstr>Estrategia con .NET MAUI Handlers</vt:lpstr>
      <vt:lpstr>DEMO: Renderers VS Handlers</vt:lpstr>
      <vt:lpstr>.NET MAUI e inyección de dependencias </vt:lpstr>
      <vt:lpstr>DEMO: Inyección de dependencias</vt:lpstr>
      <vt:lpstr>Experimental</vt:lpstr>
      <vt:lpstr>System.Graphics </vt:lpstr>
      <vt:lpstr>GraphicsControls </vt:lpstr>
      <vt:lpstr>Visual </vt:lpstr>
      <vt:lpstr>DEMO: Controles dibujados</vt:lpstr>
      <vt:lpstr>Más cambios</vt:lpstr>
      <vt:lpstr>Experiencia de Desarrollo con .NET MAUI</vt:lpstr>
      <vt:lpstr>Proyecto único</vt:lpstr>
      <vt:lpstr>Proyecto único</vt:lpstr>
      <vt:lpstr>Proyecto único</vt:lpstr>
      <vt:lpstr>Proyecto único</vt:lpstr>
      <vt:lpstr>Hot Reload</vt:lpstr>
      <vt:lpstr>Hot Restart</vt:lpstr>
      <vt:lpstr>Migración hacia .NET MAUI</vt:lpstr>
      <vt:lpstr>Migración hacia proyectos SDK Style</vt:lpstr>
      <vt:lpstr>Targeting .NET MAUI</vt:lpstr>
      <vt:lpstr>Usando Renderers “antiguos” en .NET MAUI</vt:lpstr>
      <vt:lpstr>Microsoft.Maui.Compatibility</vt:lpstr>
      <vt:lpstr>Ecosistema Third-Party</vt:lpstr>
      <vt:lpstr>Preparando el terreno de cara a .NET MAUI</vt:lpstr>
      <vt:lpstr>Puedes hacer</vt:lpstr>
      <vt:lpstr>Puedes hacer</vt:lpstr>
      <vt:lpstr>Puedes hacer</vt:lpstr>
      <vt:lpstr>No hagas</vt:lpstr>
      <vt:lpstr>No hagas</vt:lpstr>
      <vt:lpstr>FAQs</vt:lpstr>
      <vt:lpstr>¿Debo usar Xamarin.Forms ahora, o esperar .NET MAUI?</vt:lpstr>
      <vt:lpstr>¿Se migrará mi solución a  “Single Project”?</vt:lpstr>
      <vt:lpstr>¿Necesito reescribir custom renderers?</vt:lpstr>
      <vt:lpstr>¿Seguirán librerías 3rd funcionando?</vt:lpstr>
      <vt:lpstr>¿Se soportará Linux en .NET MAUI?</vt:lpstr>
      <vt:lpstr>¿Qué “sabor” de XAML se usará en .NET MAUI?</vt:lpstr>
      <vt:lpstr>¿Dónde puedo seguir el progreso?</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259</cp:revision>
  <dcterms:created xsi:type="dcterms:W3CDTF">2015-05-05T21:43:30Z</dcterms:created>
  <dcterms:modified xsi:type="dcterms:W3CDTF">2021-02-26T19:28:18Z</dcterms:modified>
</cp:coreProperties>
</file>